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5" r:id="rId2"/>
    <p:sldId id="281" r:id="rId3"/>
    <p:sldId id="288" r:id="rId4"/>
    <p:sldId id="296" r:id="rId5"/>
    <p:sldId id="260" r:id="rId6"/>
    <p:sldId id="289" r:id="rId7"/>
    <p:sldId id="290" r:id="rId8"/>
    <p:sldId id="293" r:id="rId9"/>
    <p:sldId id="295" r:id="rId10"/>
    <p:sldId id="294" r:id="rId11"/>
    <p:sldId id="292" r:id="rId12"/>
    <p:sldId id="291" r:id="rId13"/>
    <p:sldId id="299" r:id="rId14"/>
    <p:sldId id="297" r:id="rId15"/>
    <p:sldId id="298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A0000"/>
    <a:srgbClr val="666699"/>
    <a:srgbClr val="FF00FF"/>
    <a:srgbClr val="FF9900"/>
    <a:srgbClr val="00CC00"/>
    <a:srgbClr val="008000"/>
    <a:srgbClr val="FF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50F12-3150-407C-8375-D3FC71B13A27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</dgm:pt>
    <dgm:pt modelId="{604B613D-6E1E-48DC-BCEE-9DF7F435278D}">
      <dgm:prSet phldrT="[Текст]" custT="1"/>
      <dgm:spPr>
        <a:gradFill rotWithShape="0">
          <a:gsLst>
            <a:gs pos="79000">
              <a:srgbClr val="FFFF00"/>
            </a:gs>
            <a:gs pos="97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just"/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Оцінювання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результатів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навчання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та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особистих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досягнень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учнів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у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першому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класі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має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формувальний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характер,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здійснюється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вербально, на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суб’єкт-суб’єктних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засадах,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що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передбачає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активне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залучення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учнів</a:t>
          </a:r>
          <a:r>
            <a:rPr lang="ru-RU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до самоконтролю і </a:t>
          </a:r>
          <a:r>
            <a:rPr lang="ru-RU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самооцінювання</a:t>
          </a:r>
          <a:r>
            <a:rPr lang="ru-RU" sz="18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.</a:t>
          </a:r>
        </a:p>
      </dgm:t>
    </dgm:pt>
    <dgm:pt modelId="{17C444D2-5A0E-4B64-A89D-AE8AB916E4BA}" type="sibTrans" cxnId="{8AFFA0CB-1112-4D87-B759-88AA31C5EBB5}">
      <dgm:prSet/>
      <dgm:spPr/>
      <dgm:t>
        <a:bodyPr/>
        <a:lstStyle/>
        <a:p>
          <a:endParaRPr lang="ru-RU"/>
        </a:p>
      </dgm:t>
    </dgm:pt>
    <dgm:pt modelId="{829BBBD3-06C8-4F0F-9576-AC90B0916EEB}" type="parTrans" cxnId="{8AFFA0CB-1112-4D87-B759-88AA31C5EBB5}">
      <dgm:prSet/>
      <dgm:spPr/>
      <dgm:t>
        <a:bodyPr/>
        <a:lstStyle/>
        <a:p>
          <a:endParaRPr lang="ru-RU"/>
        </a:p>
      </dgm:t>
    </dgm:pt>
    <dgm:pt modelId="{D671E0BF-94F9-4C38-8105-052AFF1302F4}">
      <dgm:prSet phldrT="[Текст]" custT="1"/>
      <dgm:spPr>
        <a:gradFill rotWithShape="0">
          <a:gsLst>
            <a:gs pos="2500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rgbClr val="0070C0"/>
            </a:gs>
          </a:gsLst>
        </a:gradFill>
      </dgm:spPr>
      <dgm:t>
        <a:bodyPr/>
        <a:lstStyle/>
        <a:p>
          <a:pPr algn="just"/>
          <a:r>
            <a:rPr lang="uk-UA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Здійснення формувального оцінювання орієнтує вчителя на </a:t>
          </a:r>
          <a:r>
            <a:rPr lang="uk-UA" sz="20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спорстереження</a:t>
          </a:r>
          <a:r>
            <a:rPr lang="uk-UA" sz="20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за навчальним поступом кожного учня</a:t>
          </a:r>
          <a:endParaRPr lang="ru-RU" sz="2000" b="1" i="1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F2E39719-6B4A-44A8-958F-6014DFC7F56E}" type="sibTrans" cxnId="{2EF59FA9-8E10-449D-8FCA-93CE5F015FC7}">
      <dgm:prSet/>
      <dgm:spPr/>
      <dgm:t>
        <a:bodyPr/>
        <a:lstStyle/>
        <a:p>
          <a:endParaRPr lang="ru-RU"/>
        </a:p>
      </dgm:t>
    </dgm:pt>
    <dgm:pt modelId="{F2AB9446-AA46-4972-8411-7DB60E1779C6}" type="parTrans" cxnId="{2EF59FA9-8E10-449D-8FCA-93CE5F015FC7}">
      <dgm:prSet/>
      <dgm:spPr/>
      <dgm:t>
        <a:bodyPr/>
        <a:lstStyle/>
        <a:p>
          <a:endParaRPr lang="ru-RU"/>
        </a:p>
      </dgm:t>
    </dgm:pt>
    <dgm:pt modelId="{9EEF40E8-92AB-4FDB-A4B8-529D24B01739}" type="pres">
      <dgm:prSet presAssocID="{C5A50F12-3150-407C-8375-D3FC71B13A27}" presName="linearFlow" presStyleCnt="0">
        <dgm:presLayoutVars>
          <dgm:dir/>
          <dgm:resizeHandles val="exact"/>
        </dgm:presLayoutVars>
      </dgm:prSet>
      <dgm:spPr/>
    </dgm:pt>
    <dgm:pt modelId="{2608101A-EDF2-4E37-86A2-2E5D00325398}" type="pres">
      <dgm:prSet presAssocID="{604B613D-6E1E-48DC-BCEE-9DF7F435278D}" presName="composite" presStyleCnt="0"/>
      <dgm:spPr/>
    </dgm:pt>
    <dgm:pt modelId="{00B12D22-45E7-4424-B3A6-8A5FC35F6DC5}" type="pres">
      <dgm:prSet presAssocID="{604B613D-6E1E-48DC-BCEE-9DF7F435278D}" presName="imgShp" presStyleLbl="fgImgPlace1" presStyleIdx="0" presStyleCnt="2" custScaleX="71947" custScaleY="75195" custLinFactNeighborX="-47529" custLinFactNeighborY="136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E81471C-97A5-4DAE-B376-F51996DC6385}" type="pres">
      <dgm:prSet presAssocID="{604B613D-6E1E-48DC-BCEE-9DF7F435278D}" presName="txShp" presStyleLbl="node1" presStyleIdx="0" presStyleCnt="2" custScaleX="116020" custLinFactNeighborX="7236" custLinFactNeighborY="6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D543B-24D7-410D-8C1E-550A47D48B2C}" type="pres">
      <dgm:prSet presAssocID="{17C444D2-5A0E-4B64-A89D-AE8AB916E4BA}" presName="spacing" presStyleCnt="0"/>
      <dgm:spPr/>
    </dgm:pt>
    <dgm:pt modelId="{0D9A95F1-FE10-4613-8091-5A9D549044CE}" type="pres">
      <dgm:prSet presAssocID="{D671E0BF-94F9-4C38-8105-052AFF1302F4}" presName="composite" presStyleCnt="0"/>
      <dgm:spPr/>
    </dgm:pt>
    <dgm:pt modelId="{5D3EAC14-C38E-4F06-8B99-FB3201AB5DA5}" type="pres">
      <dgm:prSet presAssocID="{D671E0BF-94F9-4C38-8105-052AFF1302F4}" presName="imgShp" presStyleLbl="fgImgPlace1" presStyleIdx="1" presStyleCnt="2" custScaleX="71675" custScaleY="74015" custLinFactNeighborX="-45520" custLinFactNeighborY="-721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220CCC9-1213-42C2-8F7C-205FCD5DA0FC}" type="pres">
      <dgm:prSet presAssocID="{D671E0BF-94F9-4C38-8105-052AFF1302F4}" presName="txShp" presStyleLbl="node1" presStyleIdx="1" presStyleCnt="2" custScaleX="116338" custScaleY="59838" custLinFactNeighborX="8411" custLinFactNeighborY="-11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E4204-97D9-4A3F-A91C-A1EAA242A61D}" type="presOf" srcId="{D671E0BF-94F9-4C38-8105-052AFF1302F4}" destId="{E220CCC9-1213-42C2-8F7C-205FCD5DA0FC}" srcOrd="0" destOrd="0" presId="urn:microsoft.com/office/officeart/2005/8/layout/vList3"/>
    <dgm:cxn modelId="{2EF59FA9-8E10-449D-8FCA-93CE5F015FC7}" srcId="{C5A50F12-3150-407C-8375-D3FC71B13A27}" destId="{D671E0BF-94F9-4C38-8105-052AFF1302F4}" srcOrd="1" destOrd="0" parTransId="{F2AB9446-AA46-4972-8411-7DB60E1779C6}" sibTransId="{F2E39719-6B4A-44A8-958F-6014DFC7F56E}"/>
    <dgm:cxn modelId="{8AFFA0CB-1112-4D87-B759-88AA31C5EBB5}" srcId="{C5A50F12-3150-407C-8375-D3FC71B13A27}" destId="{604B613D-6E1E-48DC-BCEE-9DF7F435278D}" srcOrd="0" destOrd="0" parTransId="{829BBBD3-06C8-4F0F-9576-AC90B0916EEB}" sibTransId="{17C444D2-5A0E-4B64-A89D-AE8AB916E4BA}"/>
    <dgm:cxn modelId="{36DE3F74-0C03-4DFF-B9D2-3D967AB1259E}" type="presOf" srcId="{604B613D-6E1E-48DC-BCEE-9DF7F435278D}" destId="{AE81471C-97A5-4DAE-B376-F51996DC6385}" srcOrd="0" destOrd="0" presId="urn:microsoft.com/office/officeart/2005/8/layout/vList3"/>
    <dgm:cxn modelId="{819243A0-66D8-4133-B711-31A610209CEA}" type="presOf" srcId="{C5A50F12-3150-407C-8375-D3FC71B13A27}" destId="{9EEF40E8-92AB-4FDB-A4B8-529D24B01739}" srcOrd="0" destOrd="0" presId="urn:microsoft.com/office/officeart/2005/8/layout/vList3"/>
    <dgm:cxn modelId="{5F30A0EA-708A-4FE8-B998-5E5B1572A945}" type="presParOf" srcId="{9EEF40E8-92AB-4FDB-A4B8-529D24B01739}" destId="{2608101A-EDF2-4E37-86A2-2E5D00325398}" srcOrd="0" destOrd="0" presId="urn:microsoft.com/office/officeart/2005/8/layout/vList3"/>
    <dgm:cxn modelId="{B322B2CB-AFB6-4230-A3AB-160D7B2513AD}" type="presParOf" srcId="{2608101A-EDF2-4E37-86A2-2E5D00325398}" destId="{00B12D22-45E7-4424-B3A6-8A5FC35F6DC5}" srcOrd="0" destOrd="0" presId="urn:microsoft.com/office/officeart/2005/8/layout/vList3"/>
    <dgm:cxn modelId="{6D931FC7-5AF7-4C76-8D31-C85999C3DB3C}" type="presParOf" srcId="{2608101A-EDF2-4E37-86A2-2E5D00325398}" destId="{AE81471C-97A5-4DAE-B376-F51996DC6385}" srcOrd="1" destOrd="0" presId="urn:microsoft.com/office/officeart/2005/8/layout/vList3"/>
    <dgm:cxn modelId="{C80A29FF-05B4-415B-9AEE-DFB3BFEFDF1A}" type="presParOf" srcId="{9EEF40E8-92AB-4FDB-A4B8-529D24B01739}" destId="{667D543B-24D7-410D-8C1E-550A47D48B2C}" srcOrd="1" destOrd="0" presId="urn:microsoft.com/office/officeart/2005/8/layout/vList3"/>
    <dgm:cxn modelId="{F3DDBB9C-8E60-4CD1-8462-07D305BB34F2}" type="presParOf" srcId="{9EEF40E8-92AB-4FDB-A4B8-529D24B01739}" destId="{0D9A95F1-FE10-4613-8091-5A9D549044CE}" srcOrd="2" destOrd="0" presId="urn:microsoft.com/office/officeart/2005/8/layout/vList3"/>
    <dgm:cxn modelId="{85A7984E-36CD-401C-BD54-E2F31E5499CD}" type="presParOf" srcId="{0D9A95F1-FE10-4613-8091-5A9D549044CE}" destId="{5D3EAC14-C38E-4F06-8B99-FB3201AB5DA5}" srcOrd="0" destOrd="0" presId="urn:microsoft.com/office/officeart/2005/8/layout/vList3"/>
    <dgm:cxn modelId="{AB8A0B05-7AC6-4882-9339-CB1D86B890FB}" type="presParOf" srcId="{0D9A95F1-FE10-4613-8091-5A9D549044CE}" destId="{E220CCC9-1213-42C2-8F7C-205FCD5DA0F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50F12-3150-407C-8375-D3FC71B13A27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9A3C58-A0D8-4646-AC13-4E4823E13BD6}">
      <dgm:prSet phldrT="[Текст]" custT="1"/>
      <dgm:spPr>
        <a:gradFill rotWithShape="0">
          <a:gsLst>
            <a:gs pos="0">
              <a:srgbClr val="008000"/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l"/>
          <a:r>
            <a:rPr lang="uk-UA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Навчальні досягнення учнів других класів НУШ підлягають </a:t>
          </a:r>
          <a:r>
            <a:rPr lang="uk-UA" sz="24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формувальному і підсумковому (тематичному та завершальному) оцінюванню. </a:t>
          </a:r>
          <a:r>
            <a:rPr lang="uk-UA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Оцінювання результатів навчання учнів у других класах здійснюється вербально </a:t>
          </a:r>
          <a:endParaRPr lang="ru-RU" sz="2400" b="0" i="1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0AC7FD8B-297A-4C3E-95A4-A19037F80F0D}" type="parTrans" cxnId="{4DAB327A-108E-44B2-8384-9D2B4513AFEA}">
      <dgm:prSet/>
      <dgm:spPr/>
      <dgm:t>
        <a:bodyPr/>
        <a:lstStyle/>
        <a:p>
          <a:endParaRPr lang="ru-RU"/>
        </a:p>
      </dgm:t>
    </dgm:pt>
    <dgm:pt modelId="{A42E765B-F058-4B92-9B0D-2FD89FE18FDC}" type="sibTrans" cxnId="{4DAB327A-108E-44B2-8384-9D2B4513AFEA}">
      <dgm:prSet/>
      <dgm:spPr/>
      <dgm:t>
        <a:bodyPr/>
        <a:lstStyle/>
        <a:p>
          <a:endParaRPr lang="ru-RU"/>
        </a:p>
      </dgm:t>
    </dgm:pt>
    <dgm:pt modelId="{9EEF40E8-92AB-4FDB-A4B8-529D24B01739}" type="pres">
      <dgm:prSet presAssocID="{C5A50F12-3150-407C-8375-D3FC71B13A2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EA6CC-6F36-409E-8D6A-755B140E95B1}" type="pres">
      <dgm:prSet presAssocID="{929A3C58-A0D8-4646-AC13-4E4823E13BD6}" presName="composite" presStyleCnt="0"/>
      <dgm:spPr/>
    </dgm:pt>
    <dgm:pt modelId="{1E486091-9C91-4D51-B0D4-3E05FBB46FE4}" type="pres">
      <dgm:prSet presAssocID="{929A3C58-A0D8-4646-AC13-4E4823E13BD6}" presName="imgShp" presStyleLbl="fgImgPlace1" presStyleIdx="0" presStyleCnt="1" custScaleX="44058" custScaleY="41882" custLinFactNeighborX="-26882" custLinFactNeighborY="-58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916B8EC-B60F-4A3C-B9A0-D34CFB5DACEE}" type="pres">
      <dgm:prSet presAssocID="{929A3C58-A0D8-4646-AC13-4E4823E13BD6}" presName="txShp" presStyleLbl="node1" presStyleIdx="0" presStyleCnt="1" custScaleX="121467" custScaleY="114669" custLinFactNeighborX="10475" custLinFactNeighborY="-1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E95612-2D18-46D9-A351-62329DCB97A2}" type="presOf" srcId="{929A3C58-A0D8-4646-AC13-4E4823E13BD6}" destId="{9916B8EC-B60F-4A3C-B9A0-D34CFB5DACEE}" srcOrd="0" destOrd="0" presId="urn:microsoft.com/office/officeart/2005/8/layout/vList3"/>
    <dgm:cxn modelId="{E8C76FED-4887-4DD2-A541-71CCB0C8B67A}" type="presOf" srcId="{C5A50F12-3150-407C-8375-D3FC71B13A27}" destId="{9EEF40E8-92AB-4FDB-A4B8-529D24B01739}" srcOrd="0" destOrd="0" presId="urn:microsoft.com/office/officeart/2005/8/layout/vList3"/>
    <dgm:cxn modelId="{4DAB327A-108E-44B2-8384-9D2B4513AFEA}" srcId="{C5A50F12-3150-407C-8375-D3FC71B13A27}" destId="{929A3C58-A0D8-4646-AC13-4E4823E13BD6}" srcOrd="0" destOrd="0" parTransId="{0AC7FD8B-297A-4C3E-95A4-A19037F80F0D}" sibTransId="{A42E765B-F058-4B92-9B0D-2FD89FE18FDC}"/>
    <dgm:cxn modelId="{F9E126E8-3130-4C92-8B23-186486D05302}" type="presParOf" srcId="{9EEF40E8-92AB-4FDB-A4B8-529D24B01739}" destId="{796EA6CC-6F36-409E-8D6A-755B140E95B1}" srcOrd="0" destOrd="0" presId="urn:microsoft.com/office/officeart/2005/8/layout/vList3"/>
    <dgm:cxn modelId="{EC6DD095-CFB8-4441-A4CF-902C01165822}" type="presParOf" srcId="{796EA6CC-6F36-409E-8D6A-755B140E95B1}" destId="{1E486091-9C91-4D51-B0D4-3E05FBB46FE4}" srcOrd="0" destOrd="0" presId="urn:microsoft.com/office/officeart/2005/8/layout/vList3"/>
    <dgm:cxn modelId="{B4F7FAFF-A196-486E-8C57-3F9F79392338}" type="presParOf" srcId="{796EA6CC-6F36-409E-8D6A-755B140E95B1}" destId="{9916B8EC-B60F-4A3C-B9A0-D34CFB5DACE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A50F12-3150-407C-8375-D3FC71B13A27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9A3C58-A0D8-4646-AC13-4E4823E13BD6}">
      <dgm:prSet phldrT="[Текст]" custT="1"/>
      <dgm:spPr>
        <a:gradFill rotWithShape="0">
          <a:gsLst>
            <a:gs pos="0">
              <a:srgbClr val="008000"/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l"/>
          <a:r>
            <a:rPr lang="ru-RU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Для </a:t>
          </a:r>
          <a:r>
            <a:rPr lang="ru-RU" sz="2400" b="0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учнів</a:t>
          </a:r>
          <a:r>
            <a:rPr lang="ru-RU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0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третіх</a:t>
          </a:r>
          <a:r>
            <a:rPr lang="ru-RU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та </a:t>
          </a:r>
          <a:r>
            <a:rPr lang="ru-RU" sz="2400" b="0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четвертих</a:t>
          </a:r>
          <a:r>
            <a:rPr lang="ru-RU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0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класів</a:t>
          </a:r>
          <a:r>
            <a:rPr lang="ru-RU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0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застосовується</a:t>
          </a:r>
          <a:r>
            <a:rPr lang="ru-RU" sz="2400" b="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формувальне</a:t>
          </a:r>
          <a:r>
            <a:rPr lang="ru-RU" sz="24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та </a:t>
          </a:r>
          <a:r>
            <a:rPr lang="ru-RU" sz="24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підсумкове</a:t>
          </a:r>
          <a:r>
            <a:rPr lang="ru-RU" sz="24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(</a:t>
          </a:r>
          <a:r>
            <a:rPr lang="ru-RU" sz="24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тематичне</a:t>
          </a:r>
          <a:r>
            <a:rPr lang="ru-RU" sz="24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, </a:t>
          </a:r>
          <a:r>
            <a:rPr lang="ru-RU" sz="24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семестрове</a:t>
          </a:r>
          <a:r>
            <a:rPr lang="ru-RU" sz="24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) та </a:t>
          </a:r>
          <a:r>
            <a:rPr lang="ru-RU" sz="24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річне</a:t>
          </a:r>
          <a:r>
            <a:rPr lang="ru-RU" sz="2400" b="1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1" i="1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оцінювання</a:t>
          </a:r>
          <a:endParaRPr lang="ru-RU" sz="2400" b="1" i="1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0AC7FD8B-297A-4C3E-95A4-A19037F80F0D}" type="parTrans" cxnId="{4DAB327A-108E-44B2-8384-9D2B4513AFEA}">
      <dgm:prSet/>
      <dgm:spPr/>
      <dgm:t>
        <a:bodyPr/>
        <a:lstStyle/>
        <a:p>
          <a:endParaRPr lang="ru-RU"/>
        </a:p>
      </dgm:t>
    </dgm:pt>
    <dgm:pt modelId="{A42E765B-F058-4B92-9B0D-2FD89FE18FDC}" type="sibTrans" cxnId="{4DAB327A-108E-44B2-8384-9D2B4513AFEA}">
      <dgm:prSet/>
      <dgm:spPr/>
      <dgm:t>
        <a:bodyPr/>
        <a:lstStyle/>
        <a:p>
          <a:endParaRPr lang="ru-RU"/>
        </a:p>
      </dgm:t>
    </dgm:pt>
    <dgm:pt modelId="{9EEF40E8-92AB-4FDB-A4B8-529D24B01739}" type="pres">
      <dgm:prSet presAssocID="{C5A50F12-3150-407C-8375-D3FC71B13A2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EA6CC-6F36-409E-8D6A-755B140E95B1}" type="pres">
      <dgm:prSet presAssocID="{929A3C58-A0D8-4646-AC13-4E4823E13BD6}" presName="composite" presStyleCnt="0"/>
      <dgm:spPr/>
    </dgm:pt>
    <dgm:pt modelId="{1E486091-9C91-4D51-B0D4-3E05FBB46FE4}" type="pres">
      <dgm:prSet presAssocID="{929A3C58-A0D8-4646-AC13-4E4823E13BD6}" presName="imgShp" presStyleLbl="fgImgPlace1" presStyleIdx="0" presStyleCnt="1" custScaleX="44058" custScaleY="41882" custLinFactNeighborX="-24307" custLinFactNeighborY="-72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916B8EC-B60F-4A3C-B9A0-D34CFB5DACEE}" type="pres">
      <dgm:prSet presAssocID="{929A3C58-A0D8-4646-AC13-4E4823E13BD6}" presName="txShp" presStyleLbl="node1" presStyleIdx="0" presStyleCnt="1" custScaleX="121467" custScaleY="114669" custLinFactNeighborX="10475" custLinFactNeighborY="-1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93129-3A03-4376-8DA2-FAC36C6776FB}" type="presOf" srcId="{929A3C58-A0D8-4646-AC13-4E4823E13BD6}" destId="{9916B8EC-B60F-4A3C-B9A0-D34CFB5DACEE}" srcOrd="0" destOrd="0" presId="urn:microsoft.com/office/officeart/2005/8/layout/vList3"/>
    <dgm:cxn modelId="{4DAB327A-108E-44B2-8384-9D2B4513AFEA}" srcId="{C5A50F12-3150-407C-8375-D3FC71B13A27}" destId="{929A3C58-A0D8-4646-AC13-4E4823E13BD6}" srcOrd="0" destOrd="0" parTransId="{0AC7FD8B-297A-4C3E-95A4-A19037F80F0D}" sibTransId="{A42E765B-F058-4B92-9B0D-2FD89FE18FDC}"/>
    <dgm:cxn modelId="{C45F388A-3946-488A-BC23-245343EF6634}" type="presOf" srcId="{C5A50F12-3150-407C-8375-D3FC71B13A27}" destId="{9EEF40E8-92AB-4FDB-A4B8-529D24B01739}" srcOrd="0" destOrd="0" presId="urn:microsoft.com/office/officeart/2005/8/layout/vList3"/>
    <dgm:cxn modelId="{FD444A3B-3960-4F08-A590-E17AA2A4842D}" type="presParOf" srcId="{9EEF40E8-92AB-4FDB-A4B8-529D24B01739}" destId="{796EA6CC-6F36-409E-8D6A-755B140E95B1}" srcOrd="0" destOrd="0" presId="urn:microsoft.com/office/officeart/2005/8/layout/vList3"/>
    <dgm:cxn modelId="{CA1067CF-E520-48C4-BD6B-0F878D9E40E8}" type="presParOf" srcId="{796EA6CC-6F36-409E-8D6A-755B140E95B1}" destId="{1E486091-9C91-4D51-B0D4-3E05FBB46FE4}" srcOrd="0" destOrd="0" presId="urn:microsoft.com/office/officeart/2005/8/layout/vList3"/>
    <dgm:cxn modelId="{0D281DB4-3D9F-4F3F-AFC7-47C78A5F4D3C}" type="presParOf" srcId="{796EA6CC-6F36-409E-8D6A-755B140E95B1}" destId="{9916B8EC-B60F-4A3C-B9A0-D34CFB5DACE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1471C-97A5-4DAE-B376-F51996DC6385}">
      <dsp:nvSpPr>
        <dsp:cNvPr id="0" name=""/>
        <dsp:cNvSpPr/>
      </dsp:nvSpPr>
      <dsp:spPr>
        <a:xfrm rot="10800000">
          <a:off x="1445459" y="126915"/>
          <a:ext cx="6180534" cy="1991727"/>
        </a:xfrm>
        <a:prstGeom prst="homePlate">
          <a:avLst/>
        </a:prstGeom>
        <a:gradFill rotWithShape="0">
          <a:gsLst>
            <a:gs pos="79000">
              <a:srgbClr val="FFFF00"/>
            </a:gs>
            <a:gs pos="97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8297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Оцінювання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результатів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навчання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та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особистих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досягнень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учнів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у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першому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класі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має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формувальний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характер,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здійснюється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вербально, на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суб’єкт-суб’єктних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засадах,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що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передбачає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активне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залучення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учнів</a:t>
          </a:r>
          <a:r>
            <a:rPr lang="ru-RU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до самоконтролю і </a:t>
          </a:r>
          <a:r>
            <a:rPr lang="ru-RU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самооцінювання</a:t>
          </a:r>
          <a:r>
            <a:rPr lang="ru-RU" sz="18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.</a:t>
          </a:r>
        </a:p>
      </dsp:txBody>
      <dsp:txXfrm rot="10800000">
        <a:off x="1943391" y="126915"/>
        <a:ext cx="5682602" cy="1991727"/>
      </dsp:txXfrm>
    </dsp:sp>
    <dsp:sp modelId="{00B12D22-45E7-4424-B3A6-8A5FC35F6DC5}">
      <dsp:nvSpPr>
        <dsp:cNvPr id="0" name=""/>
        <dsp:cNvSpPr/>
      </dsp:nvSpPr>
      <dsp:spPr>
        <a:xfrm>
          <a:off x="0" y="520191"/>
          <a:ext cx="1432988" cy="14976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220CCC9-1213-42C2-8F7C-205FCD5DA0FC}">
      <dsp:nvSpPr>
        <dsp:cNvPr id="0" name=""/>
        <dsp:cNvSpPr/>
      </dsp:nvSpPr>
      <dsp:spPr>
        <a:xfrm rot="10800000">
          <a:off x="1493993" y="2500979"/>
          <a:ext cx="6197474" cy="1191809"/>
        </a:xfrm>
        <a:prstGeom prst="homePlate">
          <a:avLst/>
        </a:prstGeom>
        <a:gradFill rotWithShape="0">
          <a:gsLst>
            <a:gs pos="2500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rgbClr val="0070C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8297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Здійснення формувального оцінювання орієнтує вчителя на </a:t>
          </a:r>
          <a:r>
            <a:rPr lang="uk-UA" sz="20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спорстереження</a:t>
          </a:r>
          <a:r>
            <a:rPr lang="uk-UA" sz="20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за навчальним поступом кожного учня</a:t>
          </a:r>
          <a:endParaRPr lang="ru-RU" sz="2000" b="1" i="1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 rot="10800000">
        <a:off x="1791945" y="2500979"/>
        <a:ext cx="5899522" cy="1191809"/>
      </dsp:txXfrm>
    </dsp:sp>
    <dsp:sp modelId="{5D3EAC14-C38E-4F06-8B99-FB3201AB5DA5}">
      <dsp:nvSpPr>
        <dsp:cNvPr id="0" name=""/>
        <dsp:cNvSpPr/>
      </dsp:nvSpPr>
      <dsp:spPr>
        <a:xfrm>
          <a:off x="0" y="2444344"/>
          <a:ext cx="1427570" cy="14741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6B8EC-B60F-4A3C-B9A0-D34CFB5DACEE}">
      <dsp:nvSpPr>
        <dsp:cNvPr id="0" name=""/>
        <dsp:cNvSpPr/>
      </dsp:nvSpPr>
      <dsp:spPr>
        <a:xfrm rot="10800000">
          <a:off x="1337426" y="460777"/>
          <a:ext cx="6470702" cy="3074241"/>
        </a:xfrm>
        <a:prstGeom prst="homePlate">
          <a:avLst/>
        </a:prstGeom>
        <a:gradFill rotWithShape="0">
          <a:gsLst>
            <a:gs pos="0">
              <a:srgbClr val="008000"/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223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Навчальні досягнення учнів других класів НУШ підлягають </a:t>
          </a:r>
          <a:r>
            <a:rPr lang="uk-UA" sz="24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формувальному і підсумковому (тематичному та завершальному) оцінюванню. </a:t>
          </a:r>
          <a:r>
            <a:rPr lang="uk-UA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Оцінювання результатів навчання учнів у других класах здійснюється вербально </a:t>
          </a:r>
          <a:endParaRPr lang="ru-RU" sz="2400" b="0" i="1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 rot="10800000">
        <a:off x="2105986" y="460777"/>
        <a:ext cx="5702142" cy="3074241"/>
      </dsp:txXfrm>
    </dsp:sp>
    <dsp:sp modelId="{1E486091-9C91-4D51-B0D4-3E05FBB46FE4}">
      <dsp:nvSpPr>
        <dsp:cNvPr id="0" name=""/>
        <dsp:cNvSpPr/>
      </dsp:nvSpPr>
      <dsp:spPr>
        <a:xfrm>
          <a:off x="39907" y="1454974"/>
          <a:ext cx="1181181" cy="112284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6B8EC-B60F-4A3C-B9A0-D34CFB5DACEE}">
      <dsp:nvSpPr>
        <dsp:cNvPr id="0" name=""/>
        <dsp:cNvSpPr/>
      </dsp:nvSpPr>
      <dsp:spPr>
        <a:xfrm rot="10800000">
          <a:off x="1337426" y="460777"/>
          <a:ext cx="6470702" cy="3074241"/>
        </a:xfrm>
        <a:prstGeom prst="homePlate">
          <a:avLst/>
        </a:prstGeom>
        <a:gradFill rotWithShape="0">
          <a:gsLst>
            <a:gs pos="0">
              <a:srgbClr val="008000"/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223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Для </a:t>
          </a:r>
          <a:r>
            <a:rPr lang="ru-RU" sz="2400" b="0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учнів</a:t>
          </a:r>
          <a:r>
            <a:rPr lang="ru-RU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0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третіх</a:t>
          </a:r>
          <a:r>
            <a:rPr lang="ru-RU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та </a:t>
          </a:r>
          <a:r>
            <a:rPr lang="ru-RU" sz="2400" b="0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четвертих</a:t>
          </a:r>
          <a:r>
            <a:rPr lang="ru-RU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0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класів</a:t>
          </a:r>
          <a:r>
            <a:rPr lang="ru-RU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0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застосовується</a:t>
          </a:r>
          <a:r>
            <a:rPr lang="ru-RU" sz="2400" b="0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формувальне</a:t>
          </a:r>
          <a:r>
            <a:rPr lang="ru-RU" sz="24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та </a:t>
          </a:r>
          <a:r>
            <a:rPr lang="ru-RU" sz="24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підсумкове</a:t>
          </a:r>
          <a:r>
            <a:rPr lang="ru-RU" sz="24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(</a:t>
          </a:r>
          <a:r>
            <a:rPr lang="ru-RU" sz="24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тематичне</a:t>
          </a:r>
          <a:r>
            <a:rPr lang="ru-RU" sz="24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, </a:t>
          </a:r>
          <a:r>
            <a:rPr lang="ru-RU" sz="24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семестрове</a:t>
          </a:r>
          <a:r>
            <a:rPr lang="ru-RU" sz="24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) та </a:t>
          </a:r>
          <a:r>
            <a:rPr lang="ru-RU" sz="24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річне</a:t>
          </a:r>
          <a:r>
            <a:rPr lang="ru-RU" sz="2400" b="1" i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ru-RU" sz="2400" b="1" i="1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оцінювання</a:t>
          </a:r>
          <a:endParaRPr lang="ru-RU" sz="2400" b="1" i="1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 rot="10800000">
        <a:off x="2105986" y="460777"/>
        <a:ext cx="5702142" cy="3074241"/>
      </dsp:txXfrm>
    </dsp:sp>
    <dsp:sp modelId="{1E486091-9C91-4D51-B0D4-3E05FBB46FE4}">
      <dsp:nvSpPr>
        <dsp:cNvPr id="0" name=""/>
        <dsp:cNvSpPr/>
      </dsp:nvSpPr>
      <dsp:spPr>
        <a:xfrm>
          <a:off x="108942" y="1451248"/>
          <a:ext cx="1181181" cy="112284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AB828-7E22-40D4-8101-30D18C2FC57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627B0-03A8-4C86-AE04-103C0ED00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1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27B0-03A8-4C86-AE04-103C0ED005B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86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33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4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9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5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9DC3-B90F-4C0C-94E3-CA31EBAA217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1FD5-6A35-47EC-ABF7-AD2501635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6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160635" y="166686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608" y="2491886"/>
            <a:ext cx="7556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Завершення І семестру. </a:t>
            </a:r>
          </a:p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Ведення шкільної документації НУШ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3540" y="495376"/>
            <a:ext cx="532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3-4-й класи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113" y="2031865"/>
            <a:ext cx="70416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err="1"/>
              <a:t>Підсумкове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(</a:t>
            </a:r>
            <a:r>
              <a:rPr lang="ru-RU" sz="2000" dirty="0" err="1"/>
              <a:t>тематичне</a:t>
            </a:r>
            <a:r>
              <a:rPr lang="ru-RU" sz="2000" dirty="0"/>
              <a:t>, </a:t>
            </a:r>
            <a:r>
              <a:rPr lang="ru-RU" sz="2000" dirty="0" err="1"/>
              <a:t>семестрове</a:t>
            </a:r>
            <a:r>
              <a:rPr lang="ru-RU" sz="2000" dirty="0"/>
              <a:t> і </a:t>
            </a:r>
            <a:r>
              <a:rPr lang="ru-RU" sz="2000" dirty="0" err="1"/>
              <a:t>річне</a:t>
            </a:r>
            <a:r>
              <a:rPr lang="ru-RU" sz="2000" dirty="0"/>
              <a:t>) у </a:t>
            </a:r>
            <a:r>
              <a:rPr lang="ru-RU" sz="2000" dirty="0" err="1"/>
              <a:t>третіх</a:t>
            </a:r>
            <a:r>
              <a:rPr lang="ru-RU" sz="2000" dirty="0"/>
              <a:t> та </a:t>
            </a:r>
            <a:r>
              <a:rPr lang="ru-RU" sz="2000" dirty="0" err="1"/>
              <a:t>четвертих</a:t>
            </a:r>
            <a:r>
              <a:rPr lang="ru-RU" sz="2000" dirty="0"/>
              <a:t> </a:t>
            </a:r>
            <a:r>
              <a:rPr lang="ru-RU" sz="2000" dirty="0" err="1"/>
              <a:t>класах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за </a:t>
            </a:r>
            <a:r>
              <a:rPr lang="ru-RU" sz="2000" dirty="0" err="1"/>
              <a:t>рівневою</a:t>
            </a:r>
            <a:r>
              <a:rPr lang="ru-RU" sz="2000" dirty="0"/>
              <a:t> шкалою, 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позначаються</a:t>
            </a:r>
            <a:r>
              <a:rPr lang="ru-RU" sz="2000" dirty="0"/>
              <a:t> словами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відповідними</a:t>
            </a:r>
            <a:r>
              <a:rPr lang="ru-RU" sz="2000" dirty="0"/>
              <a:t> </a:t>
            </a:r>
            <a:r>
              <a:rPr lang="ru-RU" sz="2000" dirty="0" err="1"/>
              <a:t>літерами</a:t>
            </a:r>
            <a:r>
              <a:rPr lang="ru-RU" sz="2000" dirty="0"/>
              <a:t>: </a:t>
            </a:r>
            <a:r>
              <a:rPr lang="ru-RU" sz="2000" b="1" dirty="0"/>
              <a:t>«</a:t>
            </a:r>
            <a:r>
              <a:rPr lang="ru-RU" sz="2000" b="1" dirty="0" err="1"/>
              <a:t>початковий</a:t>
            </a:r>
            <a:r>
              <a:rPr lang="ru-RU" sz="2000" b="1" dirty="0"/>
              <a:t> (П)», «</a:t>
            </a:r>
            <a:r>
              <a:rPr lang="ru-RU" sz="2000" b="1" dirty="0" err="1"/>
              <a:t>середній</a:t>
            </a:r>
            <a:r>
              <a:rPr lang="ru-RU" sz="2000" b="1" dirty="0"/>
              <a:t>» (С), «</a:t>
            </a:r>
            <a:r>
              <a:rPr lang="ru-RU" sz="2000" b="1" dirty="0" err="1"/>
              <a:t>достатній</a:t>
            </a:r>
            <a:r>
              <a:rPr lang="ru-RU" sz="2000" b="1" dirty="0"/>
              <a:t>» (Д), «</a:t>
            </a:r>
            <a:r>
              <a:rPr lang="ru-RU" sz="2000" b="1" dirty="0" err="1"/>
              <a:t>високий</a:t>
            </a:r>
            <a:r>
              <a:rPr lang="ru-RU" sz="2000" b="1" dirty="0"/>
              <a:t> (В)». </a:t>
            </a:r>
            <a:endParaRPr lang="ru-RU" sz="2000" b="1" dirty="0" smtClean="0"/>
          </a:p>
          <a:p>
            <a:pPr indent="457200" algn="just"/>
            <a:endParaRPr lang="ru-RU" sz="2000" dirty="0" smtClean="0"/>
          </a:p>
          <a:p>
            <a:pPr indent="457200" algn="just"/>
            <a:r>
              <a:rPr lang="ru-RU" sz="2000" dirty="0" err="1" smtClean="0"/>
              <a:t>Підсумкове</a:t>
            </a:r>
            <a:r>
              <a:rPr lang="ru-RU" sz="2000" dirty="0" smtClean="0"/>
              <a:t> </a:t>
            </a:r>
            <a:r>
              <a:rPr lang="ru-RU" sz="2000" dirty="0" err="1"/>
              <a:t>тематичне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за результатами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діагностичних</a:t>
            </a:r>
            <a:r>
              <a:rPr lang="ru-RU" sz="2000" dirty="0"/>
              <a:t> </a:t>
            </a:r>
            <a:r>
              <a:rPr lang="ru-RU" sz="2000" dirty="0" err="1"/>
              <a:t>робіт</a:t>
            </a:r>
            <a:r>
              <a:rPr lang="ru-RU" sz="2000" dirty="0"/>
              <a:t>, </a:t>
            </a:r>
            <a:r>
              <a:rPr lang="ru-RU" sz="2000" dirty="0" err="1"/>
              <a:t>розроблених</a:t>
            </a:r>
            <a:r>
              <a:rPr lang="ru-RU" sz="2000" dirty="0"/>
              <a:t> 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компетентнісного</a:t>
            </a:r>
            <a:r>
              <a:rPr lang="ru-RU" sz="2000" dirty="0"/>
              <a:t> </a:t>
            </a:r>
            <a:r>
              <a:rPr lang="ru-RU" sz="2000" dirty="0" err="1"/>
              <a:t>підходу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усними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письмовими</a:t>
            </a:r>
            <a:r>
              <a:rPr lang="ru-RU" sz="2000" dirty="0"/>
              <a:t>, у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тестових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, </a:t>
            </a:r>
            <a:r>
              <a:rPr lang="ru-RU" sz="2000" dirty="0" err="1"/>
              <a:t>цифровій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 (</a:t>
            </a:r>
            <a:r>
              <a:rPr lang="ru-RU" sz="2000" dirty="0" err="1"/>
              <a:t>зокрема</a:t>
            </a:r>
            <a:r>
              <a:rPr lang="ru-RU" sz="2000" dirty="0"/>
              <a:t> </a:t>
            </a:r>
            <a:r>
              <a:rPr lang="ru-RU" sz="2000" dirty="0" err="1"/>
              <a:t>тестування</a:t>
            </a:r>
            <a:r>
              <a:rPr lang="ru-RU" sz="2000" dirty="0"/>
              <a:t> в </a:t>
            </a:r>
            <a:r>
              <a:rPr lang="ru-RU" sz="2000" dirty="0" err="1"/>
              <a:t>електронному</a:t>
            </a:r>
            <a:r>
              <a:rPr lang="ru-RU" sz="2000" dirty="0"/>
              <a:t> </a:t>
            </a:r>
            <a:r>
              <a:rPr lang="ru-RU" sz="2000" dirty="0" err="1"/>
              <a:t>форматі</a:t>
            </a:r>
            <a:r>
              <a:rPr lang="ru-RU" sz="2000" dirty="0"/>
              <a:t>), </a:t>
            </a:r>
            <a:r>
              <a:rPr lang="ru-RU" sz="2000" dirty="0" err="1"/>
              <a:t>комбінованої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, </a:t>
            </a:r>
            <a:r>
              <a:rPr lang="ru-RU" sz="2000" dirty="0" err="1"/>
              <a:t>практичної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, </a:t>
            </a:r>
            <a:r>
              <a:rPr lang="ru-RU" sz="2000" dirty="0" err="1"/>
              <a:t>усного</a:t>
            </a:r>
            <a:r>
              <a:rPr lang="ru-RU" sz="2000" dirty="0"/>
              <a:t> </a:t>
            </a:r>
            <a:r>
              <a:rPr lang="ru-RU" sz="2000" dirty="0" err="1"/>
              <a:t>опитування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5108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3540" y="489735"/>
            <a:ext cx="610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Підсумкове оцінювання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607" y="2031865"/>
            <a:ext cx="738112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 smtClean="0"/>
              <a:t>узагальнення</a:t>
            </a:r>
            <a:r>
              <a:rPr lang="ru-RU" sz="2000" i="1" dirty="0" smtClean="0"/>
              <a:t> </a:t>
            </a:r>
            <a:r>
              <a:rPr lang="ru-RU" sz="2000" i="1" dirty="0" err="1"/>
              <a:t>результатів</a:t>
            </a:r>
            <a:r>
              <a:rPr lang="ru-RU" sz="2000" i="1" dirty="0"/>
              <a:t> </a:t>
            </a:r>
            <a:r>
              <a:rPr lang="ru-RU" sz="2000" i="1" dirty="0" err="1"/>
              <a:t>діагностичних</a:t>
            </a:r>
            <a:r>
              <a:rPr lang="ru-RU" sz="2000" i="1" dirty="0"/>
              <a:t> </a:t>
            </a:r>
            <a:r>
              <a:rPr lang="ru-RU" sz="2000" i="1" dirty="0" err="1" smtClean="0"/>
              <a:t>робіт</a:t>
            </a:r>
            <a:r>
              <a:rPr lang="ru-RU" sz="2000" i="1" dirty="0" smtClean="0"/>
              <a:t> + </a:t>
            </a:r>
            <a:r>
              <a:rPr lang="ru-RU" sz="2000" i="1" dirty="0" err="1" smtClean="0"/>
              <a:t>педагогічні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спостереження</a:t>
            </a:r>
            <a:r>
              <a:rPr lang="ru-RU" sz="2000" i="1" dirty="0" smtClean="0"/>
              <a:t> учителя;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 smtClean="0"/>
              <a:t>оцінюється</a:t>
            </a:r>
            <a:r>
              <a:rPr lang="ru-RU" sz="2000" i="1" dirty="0" smtClean="0"/>
              <a:t> </a:t>
            </a:r>
            <a:r>
              <a:rPr lang="ru-RU" sz="2000" i="1" dirty="0" err="1"/>
              <a:t>кожне</a:t>
            </a:r>
            <a:r>
              <a:rPr lang="ru-RU" sz="2000" i="1" dirty="0"/>
              <a:t> </a:t>
            </a:r>
            <a:r>
              <a:rPr lang="ru-RU" sz="2000" i="1" dirty="0" err="1"/>
              <a:t>уміння</a:t>
            </a:r>
            <a:r>
              <a:rPr lang="ru-RU" sz="2000" i="1" dirty="0"/>
              <a:t>, яке є у </a:t>
            </a:r>
            <a:r>
              <a:rPr lang="ru-RU" sz="2000" i="1" dirty="0" err="1"/>
              <a:t>свідоцтві</a:t>
            </a:r>
            <a:r>
              <a:rPr lang="ru-RU" sz="2000" i="1" dirty="0"/>
              <a:t> </a:t>
            </a:r>
            <a:r>
              <a:rPr lang="ru-RU" sz="2000" i="1" dirty="0" err="1" smtClean="0"/>
              <a:t>досягнень</a:t>
            </a:r>
            <a:r>
              <a:rPr lang="ru-RU" sz="2000" i="1" dirty="0" smtClean="0"/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/>
              <a:t>о</a:t>
            </a:r>
            <a:r>
              <a:rPr lang="ru-RU" sz="2000" i="1" dirty="0" err="1" smtClean="0"/>
              <a:t>цінювання</a:t>
            </a:r>
            <a:r>
              <a:rPr lang="ru-RU" sz="2000" i="1" dirty="0" smtClean="0"/>
              <a:t> </a:t>
            </a:r>
            <a:r>
              <a:rPr lang="ru-RU" sz="2000" i="1" dirty="0" err="1"/>
              <a:t>відбувається</a:t>
            </a:r>
            <a:r>
              <a:rPr lang="ru-RU" sz="2000" i="1" dirty="0"/>
              <a:t> у </a:t>
            </a:r>
            <a:r>
              <a:rPr lang="ru-RU" sz="2000" i="1" dirty="0" err="1" smtClean="0"/>
              <a:t>рівнях</a:t>
            </a:r>
            <a:r>
              <a:rPr lang="ru-RU" sz="2000" i="1" dirty="0" smtClean="0"/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smtClean="0"/>
              <a:t> у </a:t>
            </a:r>
            <a:r>
              <a:rPr lang="ru-RU" sz="2000" i="1" dirty="0" err="1"/>
              <a:t>класний</a:t>
            </a:r>
            <a:r>
              <a:rPr lang="ru-RU" sz="2000" i="1" dirty="0"/>
              <a:t> журнал </a:t>
            </a:r>
            <a:r>
              <a:rPr lang="ru-RU" sz="2000" i="1" dirty="0" err="1"/>
              <a:t>виставляються</a:t>
            </a:r>
            <a:r>
              <a:rPr lang="ru-RU" sz="2000" i="1" dirty="0"/>
              <a:t> </a:t>
            </a:r>
            <a:r>
              <a:rPr lang="ru-RU" sz="2000" i="1" dirty="0" err="1"/>
              <a:t>рівні</a:t>
            </a:r>
            <a:r>
              <a:rPr lang="ru-RU" sz="2000" i="1" dirty="0"/>
              <a:t> з кожного </a:t>
            </a:r>
            <a:r>
              <a:rPr lang="ru-RU" sz="2000" i="1" dirty="0" err="1" smtClean="0"/>
              <a:t>уміння</a:t>
            </a:r>
            <a:r>
              <a:rPr lang="ru-RU" sz="2000" i="1" dirty="0" smtClean="0"/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/>
              <a:t>у</a:t>
            </a:r>
            <a:r>
              <a:rPr lang="ru-RU" sz="2000" i="1" dirty="0" smtClean="0"/>
              <a:t> </a:t>
            </a:r>
            <a:r>
              <a:rPr lang="ru-RU" sz="2000" i="1" dirty="0" err="1"/>
              <a:t>класний</a:t>
            </a:r>
            <a:r>
              <a:rPr lang="ru-RU" sz="2000" i="1" dirty="0"/>
              <a:t> журнал </a:t>
            </a:r>
            <a:r>
              <a:rPr lang="ru-RU" sz="2000" i="1" dirty="0" err="1"/>
              <a:t>вносяться</a:t>
            </a:r>
            <a:r>
              <a:rPr lang="ru-RU" sz="2000" i="1" dirty="0"/>
              <a:t> </a:t>
            </a:r>
            <a:r>
              <a:rPr lang="ru-RU" sz="2000" i="1" dirty="0" err="1"/>
              <a:t>результати</a:t>
            </a:r>
            <a:r>
              <a:rPr lang="ru-RU" sz="2000" i="1" dirty="0"/>
              <a:t> </a:t>
            </a:r>
            <a:r>
              <a:rPr lang="ru-RU" sz="2000" i="1" dirty="0" err="1" smtClean="0"/>
              <a:t>оцінювання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наприкінці</a:t>
            </a:r>
            <a:r>
              <a:rPr lang="ru-RU" sz="2000" i="1" dirty="0" smtClean="0"/>
              <a:t> семестру </a:t>
            </a:r>
            <a:r>
              <a:rPr lang="ru-RU" sz="2000" i="1" dirty="0"/>
              <a:t> </a:t>
            </a:r>
            <a:r>
              <a:rPr lang="ru-RU" sz="2000" i="1" dirty="0" smtClean="0"/>
              <a:t>та </a:t>
            </a:r>
            <a:r>
              <a:rPr lang="ru-RU" sz="2000" i="1" dirty="0" err="1"/>
              <a:t>навчального</a:t>
            </a:r>
            <a:r>
              <a:rPr lang="ru-RU" sz="2000" i="1" dirty="0"/>
              <a:t> </a:t>
            </a:r>
            <a:r>
              <a:rPr lang="ru-RU" sz="2000" i="1" dirty="0" smtClean="0"/>
              <a:t>року.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1406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3540" y="495376"/>
            <a:ext cx="532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Діагностичні роботи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8633" y="1695943"/>
            <a:ext cx="738112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/>
              <a:t>п</a:t>
            </a:r>
            <a:r>
              <a:rPr lang="ru-RU" sz="2000" i="1" dirty="0" err="1" smtClean="0"/>
              <a:t>роводяться</a:t>
            </a:r>
            <a:r>
              <a:rPr lang="ru-RU" sz="2000" i="1" dirty="0" smtClean="0"/>
              <a:t> </a:t>
            </a:r>
            <a:r>
              <a:rPr lang="ru-RU" sz="2000" i="1" dirty="0"/>
              <a:t>як </a:t>
            </a:r>
            <a:r>
              <a:rPr lang="ru-RU" sz="2000" i="1" dirty="0" err="1"/>
              <a:t>підсумкові</a:t>
            </a:r>
            <a:r>
              <a:rPr lang="ru-RU" sz="2000" i="1" dirty="0"/>
              <a:t> </a:t>
            </a:r>
            <a:r>
              <a:rPr lang="ru-RU" sz="2000" i="1" dirty="0" err="1"/>
              <a:t>наприкінці</a:t>
            </a:r>
            <a:r>
              <a:rPr lang="ru-RU" sz="2000" i="1" dirty="0"/>
              <a:t> </a:t>
            </a:r>
            <a:r>
              <a:rPr lang="ru-RU" sz="2000" i="1" dirty="0" err="1"/>
              <a:t>вивчення</a:t>
            </a:r>
            <a:r>
              <a:rPr lang="ru-RU" sz="2000" i="1" dirty="0"/>
              <a:t> теми / для</a:t>
            </a:r>
          </a:p>
          <a:p>
            <a:pPr algn="just"/>
            <a:r>
              <a:rPr lang="ru-RU" sz="2000" i="1" dirty="0" err="1"/>
              <a:t>перевірки</a:t>
            </a:r>
            <a:r>
              <a:rPr lang="ru-RU" sz="2000" i="1" dirty="0"/>
              <a:t> </a:t>
            </a:r>
            <a:r>
              <a:rPr lang="ru-RU" sz="2000" i="1" dirty="0" err="1"/>
              <a:t>групи</a:t>
            </a:r>
            <a:r>
              <a:rPr lang="ru-RU" sz="2000" i="1" dirty="0"/>
              <a:t> </a:t>
            </a:r>
            <a:r>
              <a:rPr lang="ru-RU" sz="2000" i="1" dirty="0" err="1"/>
              <a:t>умінь</a:t>
            </a:r>
            <a:r>
              <a:rPr lang="ru-RU" sz="2000" i="1" dirty="0"/>
              <a:t> / за </a:t>
            </a:r>
            <a:r>
              <a:rPr lang="ru-RU" sz="2000" i="1" dirty="0" err="1"/>
              <a:t>певний</a:t>
            </a:r>
            <a:r>
              <a:rPr lang="ru-RU" sz="2000" i="1" dirty="0"/>
              <a:t> </a:t>
            </a:r>
            <a:r>
              <a:rPr lang="ru-RU" sz="2000" i="1" dirty="0" err="1"/>
              <a:t>період</a:t>
            </a:r>
            <a:r>
              <a:rPr lang="ru-RU" sz="2000" i="1" dirty="0"/>
              <a:t> </a:t>
            </a:r>
            <a:r>
              <a:rPr lang="ru-RU" sz="2000" i="1" dirty="0" smtClean="0"/>
              <a:t>часу; </a:t>
            </a:r>
          </a:p>
          <a:p>
            <a:pPr algn="just"/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/>
              <a:t>м</a:t>
            </a:r>
            <a:r>
              <a:rPr lang="ru-RU" sz="2000" i="1" dirty="0" err="1" smtClean="0"/>
              <a:t>ають</a:t>
            </a:r>
            <a:r>
              <a:rPr lang="ru-RU" sz="2000" i="1" dirty="0" smtClean="0"/>
              <a:t> </a:t>
            </a:r>
            <a:r>
              <a:rPr lang="ru-RU" sz="2000" i="1" dirty="0"/>
              <a:t>бути </a:t>
            </a:r>
            <a:r>
              <a:rPr lang="ru-RU" sz="2000" i="1" dirty="0" err="1"/>
              <a:t>спрямовані</a:t>
            </a:r>
            <a:r>
              <a:rPr lang="ru-RU" sz="2000" i="1" dirty="0"/>
              <a:t> на </a:t>
            </a:r>
            <a:r>
              <a:rPr lang="ru-RU" sz="2000" i="1" dirty="0" err="1"/>
              <a:t>перевірку</a:t>
            </a:r>
            <a:r>
              <a:rPr lang="ru-RU" sz="2000" i="1" dirty="0"/>
              <a:t> </a:t>
            </a:r>
            <a:r>
              <a:rPr lang="ru-RU" sz="2000" i="1" dirty="0" err="1"/>
              <a:t>певних</a:t>
            </a:r>
            <a:r>
              <a:rPr lang="ru-RU" sz="2000" i="1" dirty="0"/>
              <a:t> </a:t>
            </a:r>
            <a:r>
              <a:rPr lang="ru-RU" sz="2000" i="1" dirty="0" err="1"/>
              <a:t>загальних</a:t>
            </a:r>
            <a:r>
              <a:rPr lang="ru-RU" sz="2000" i="1" dirty="0"/>
              <a:t> </a:t>
            </a:r>
            <a:r>
              <a:rPr lang="ru-RU" sz="2000" i="1" dirty="0" err="1" smtClean="0"/>
              <a:t>результатів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свідоцтво</a:t>
            </a:r>
            <a:r>
              <a:rPr lang="ru-RU" sz="2000" i="1" dirty="0" smtClean="0"/>
              <a:t> </a:t>
            </a:r>
            <a:r>
              <a:rPr lang="ru-RU" sz="2000" i="1" dirty="0" err="1"/>
              <a:t>досягнень</a:t>
            </a:r>
            <a:r>
              <a:rPr lang="ru-RU" sz="2000" i="1" dirty="0"/>
              <a:t>) у </a:t>
            </a:r>
            <a:r>
              <a:rPr lang="ru-RU" sz="2000" i="1" dirty="0" err="1"/>
              <a:t>вимірах</a:t>
            </a:r>
            <a:r>
              <a:rPr lang="ru-RU" sz="2000" i="1" dirty="0"/>
              <a:t> </a:t>
            </a:r>
            <a:r>
              <a:rPr lang="ru-RU" sz="2000" i="1" dirty="0" err="1"/>
              <a:t>конкретних</a:t>
            </a:r>
            <a:r>
              <a:rPr lang="ru-RU" sz="2000" i="1" dirty="0"/>
              <a:t> </a:t>
            </a:r>
            <a:r>
              <a:rPr lang="ru-RU" sz="2000" i="1" dirty="0" err="1"/>
              <a:t>умінь</a:t>
            </a:r>
            <a:r>
              <a:rPr lang="ru-RU" sz="2000" i="1" dirty="0"/>
              <a:t> (</a:t>
            </a:r>
            <a:r>
              <a:rPr lang="ru-RU" sz="2000" i="1" dirty="0" err="1"/>
              <a:t>освітні</a:t>
            </a:r>
            <a:r>
              <a:rPr lang="ru-RU" sz="2000" i="1" dirty="0"/>
              <a:t> </a:t>
            </a:r>
            <a:r>
              <a:rPr lang="ru-RU" sz="2000" i="1" dirty="0" smtClean="0"/>
              <a:t>та </a:t>
            </a:r>
            <a:r>
              <a:rPr lang="ru-RU" sz="2000" i="1" dirty="0" err="1" smtClean="0"/>
              <a:t>навчальні</a:t>
            </a:r>
            <a:r>
              <a:rPr lang="ru-RU" sz="2000" i="1" dirty="0" smtClean="0"/>
              <a:t> </a:t>
            </a:r>
            <a:r>
              <a:rPr lang="ru-RU" sz="2000" i="1" dirty="0" err="1"/>
              <a:t>програми</a:t>
            </a:r>
            <a:r>
              <a:rPr lang="ru-RU" sz="2000" i="1" dirty="0" smtClean="0"/>
              <a:t>);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 smtClean="0"/>
              <a:t>мають</a:t>
            </a:r>
            <a:r>
              <a:rPr lang="ru-RU" sz="2000" i="1" dirty="0" smtClean="0"/>
              <a:t> </a:t>
            </a:r>
            <a:r>
              <a:rPr lang="ru-RU" sz="2000" i="1" dirty="0" err="1"/>
              <a:t>містити</a:t>
            </a:r>
            <a:r>
              <a:rPr lang="ru-RU" sz="2000" i="1" dirty="0"/>
              <a:t> </a:t>
            </a:r>
            <a:r>
              <a:rPr lang="ru-RU" sz="2000" i="1" dirty="0" err="1"/>
              <a:t>практикоорієнтовані</a:t>
            </a:r>
            <a:r>
              <a:rPr lang="ru-RU" sz="2000" i="1" dirty="0"/>
              <a:t> (</a:t>
            </a:r>
            <a:r>
              <a:rPr lang="ru-RU" sz="2000" i="1" dirty="0" err="1"/>
              <a:t>компетентнісні</a:t>
            </a:r>
            <a:r>
              <a:rPr lang="ru-RU" sz="2000" i="1" dirty="0"/>
              <a:t>) </a:t>
            </a:r>
            <a:r>
              <a:rPr lang="ru-RU" sz="2000" i="1" dirty="0" err="1" smtClean="0"/>
              <a:t>завдання</a:t>
            </a:r>
            <a:r>
              <a:rPr lang="ru-RU" sz="2000" i="1" dirty="0" smtClean="0"/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i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i="1" dirty="0" err="1"/>
              <a:t>р</a:t>
            </a:r>
            <a:r>
              <a:rPr lang="ru-RU" sz="2000" i="1" dirty="0" err="1" smtClean="0"/>
              <a:t>езультати</a:t>
            </a:r>
            <a:r>
              <a:rPr lang="ru-RU" sz="2000" i="1" dirty="0" smtClean="0"/>
              <a:t> </a:t>
            </a:r>
            <a:r>
              <a:rPr lang="ru-RU" sz="2000" i="1" dirty="0" err="1"/>
              <a:t>оцінювання</a:t>
            </a:r>
            <a:r>
              <a:rPr lang="ru-RU" sz="2000" i="1" dirty="0"/>
              <a:t> кожного конкретного </a:t>
            </a:r>
            <a:r>
              <a:rPr lang="ru-RU" sz="2000" i="1" dirty="0" err="1"/>
              <a:t>уміння</a:t>
            </a:r>
            <a:r>
              <a:rPr lang="ru-RU" sz="2000" i="1" dirty="0"/>
              <a:t> </a:t>
            </a:r>
            <a:r>
              <a:rPr lang="ru-RU" sz="2000" i="1" dirty="0" err="1"/>
              <a:t>фіксуються</a:t>
            </a:r>
            <a:r>
              <a:rPr lang="ru-RU" sz="2000" i="1" dirty="0"/>
              <a:t> </a:t>
            </a:r>
            <a:r>
              <a:rPr lang="ru-RU" sz="2000" i="1" dirty="0" smtClean="0"/>
              <a:t>в </a:t>
            </a:r>
            <a:r>
              <a:rPr lang="ru-RU" sz="2000" i="1" dirty="0" err="1" smtClean="0"/>
              <a:t>рівнях</a:t>
            </a:r>
            <a:r>
              <a:rPr lang="ru-RU" sz="2000" i="1" dirty="0" smtClean="0"/>
              <a:t> </a:t>
            </a:r>
            <a:r>
              <a:rPr lang="ru-RU" sz="2000" i="1" dirty="0"/>
              <a:t>(на </a:t>
            </a:r>
            <a:r>
              <a:rPr lang="ru-RU" sz="2000" i="1" dirty="0" err="1"/>
              <a:t>окремому</a:t>
            </a:r>
            <a:r>
              <a:rPr lang="ru-RU" sz="2000" i="1" dirty="0"/>
              <a:t> </a:t>
            </a:r>
            <a:r>
              <a:rPr lang="ru-RU" sz="2000" i="1" dirty="0" smtClean="0"/>
              <a:t>бланку </a:t>
            </a:r>
            <a:r>
              <a:rPr lang="ru-RU" sz="2000" i="1" dirty="0"/>
              <a:t>та </a:t>
            </a:r>
            <a:r>
              <a:rPr lang="ru-RU" sz="2000" i="1" dirty="0" err="1"/>
              <a:t>зберігаються</a:t>
            </a:r>
            <a:r>
              <a:rPr lang="ru-RU" sz="2000" i="1" dirty="0"/>
              <a:t> в </a:t>
            </a:r>
            <a:r>
              <a:rPr lang="ru-RU" sz="2000" i="1" dirty="0" err="1" smtClean="0"/>
              <a:t>учнівському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портфоліо</a:t>
            </a:r>
            <a:r>
              <a:rPr lang="ru-RU" sz="20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14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3540" y="495376"/>
            <a:ext cx="532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Журнали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500996" y="2459503"/>
            <a:ext cx="96357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6" indent="457200" algn="just"/>
            <a:r>
              <a:rPr lang="ru-RU" sz="2000" dirty="0" err="1" smtClean="0"/>
              <a:t>Відповідно</a:t>
            </a:r>
            <a:r>
              <a:rPr lang="ru-RU" sz="2000" dirty="0" smtClean="0"/>
              <a:t> </a:t>
            </a:r>
            <a:r>
              <a:rPr lang="ru-RU" sz="2000" dirty="0"/>
              <a:t>до наказу </a:t>
            </a:r>
            <a:r>
              <a:rPr lang="ru-RU" sz="2000" dirty="0" smtClean="0"/>
              <a:t>МОН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b="1" dirty="0"/>
              <a:t>№ 1096 </a:t>
            </a:r>
            <a:r>
              <a:rPr lang="ru-RU" sz="2000" b="1" dirty="0" err="1"/>
              <a:t>від</a:t>
            </a:r>
            <a:r>
              <a:rPr lang="ru-RU" sz="2000" b="1" dirty="0"/>
              <a:t> 02 </a:t>
            </a:r>
            <a:r>
              <a:rPr lang="ru-RU" sz="2000" b="1" dirty="0" err="1"/>
              <a:t>вересня</a:t>
            </a:r>
            <a:r>
              <a:rPr lang="ru-RU" sz="2000" b="1" dirty="0"/>
              <a:t> 2020 року</a:t>
            </a:r>
            <a:r>
              <a:rPr lang="ru-RU" sz="2000" dirty="0"/>
              <a:t>, «Про </a:t>
            </a:r>
            <a:r>
              <a:rPr lang="ru-RU" sz="2000" dirty="0" err="1"/>
              <a:t>затвердження</a:t>
            </a:r>
            <a:r>
              <a:rPr lang="ru-RU" sz="2000" dirty="0"/>
              <a:t> </a:t>
            </a:r>
            <a:r>
              <a:rPr lang="ru-RU" sz="2000" dirty="0" err="1"/>
              <a:t>методичних</a:t>
            </a:r>
            <a:r>
              <a:rPr lang="ru-RU" sz="2000" dirty="0"/>
              <a:t> </a:t>
            </a:r>
            <a:r>
              <a:rPr lang="ru-RU" sz="2000" dirty="0" err="1"/>
              <a:t>рекомендацій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 smtClean="0"/>
              <a:t>заповнення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Класного</a:t>
            </a:r>
            <a:r>
              <a:rPr lang="ru-RU" sz="2000" dirty="0" smtClean="0"/>
              <a:t> </a:t>
            </a:r>
            <a:r>
              <a:rPr lang="ru-RU" sz="2000" dirty="0"/>
              <a:t>журналу </a:t>
            </a:r>
            <a:r>
              <a:rPr lang="ru-RU" sz="2000" dirty="0" err="1"/>
              <a:t>учнів</a:t>
            </a:r>
            <a:r>
              <a:rPr lang="ru-RU" sz="2000" dirty="0"/>
              <a:t> </a:t>
            </a:r>
            <a:r>
              <a:rPr lang="ru-RU" sz="2000" dirty="0" err="1"/>
              <a:t>початкових</a:t>
            </a:r>
            <a:r>
              <a:rPr lang="ru-RU" sz="2000" dirty="0"/>
              <a:t>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Нової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школи</a:t>
            </a:r>
            <a:r>
              <a:rPr lang="ru-RU" sz="2000" dirty="0" smtClean="0"/>
              <a:t>», </a:t>
            </a:r>
            <a:r>
              <a:rPr lang="ru-RU" sz="2000" dirty="0"/>
              <a:t>журнал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заповнюватися</a:t>
            </a:r>
            <a:r>
              <a:rPr lang="ru-RU" sz="2000" dirty="0"/>
              <a:t> в </a:t>
            </a:r>
            <a:r>
              <a:rPr lang="ru-RU" sz="2000" dirty="0" err="1"/>
              <a:t>електронній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паперовій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 smtClean="0"/>
              <a:t>.</a:t>
            </a:r>
          </a:p>
          <a:p>
            <a:pPr lvl="6" indent="457200"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78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0" y="-38102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35170" y="495376"/>
            <a:ext cx="7246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Функції контролю заступника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113" y="1712688"/>
            <a:ext cx="73780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b="1" i="1" dirty="0" smtClean="0">
                <a:solidFill>
                  <a:srgbClr val="FF0000"/>
                </a:solidFill>
              </a:rPr>
              <a:t>Основна функція – моніторинг </a:t>
            </a:r>
          </a:p>
          <a:p>
            <a:pPr indent="457200" algn="just"/>
            <a:endParaRPr lang="ru-RU" sz="2000" dirty="0" smtClean="0"/>
          </a:p>
          <a:p>
            <a:pPr indent="457200" algn="ctr"/>
            <a:r>
              <a:rPr lang="ru-RU" sz="2400" b="1" dirty="0" err="1" smtClean="0"/>
              <a:t>Методи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збору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інформації</a:t>
            </a:r>
            <a:r>
              <a:rPr lang="ru-RU" sz="2400" b="1" dirty="0" smtClean="0"/>
              <a:t>:</a:t>
            </a:r>
          </a:p>
          <a:p>
            <a:pPr indent="457200" algn="just"/>
            <a:endParaRPr lang="ru-RU" sz="24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/>
              <a:t>вивчення документації;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/>
              <a:t>с</a:t>
            </a:r>
            <a:r>
              <a:rPr lang="uk-UA" sz="2400" dirty="0" smtClean="0"/>
              <a:t>постереження;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/>
              <a:t>з</a:t>
            </a:r>
            <a:r>
              <a:rPr lang="uk-UA" sz="2400" dirty="0" smtClean="0"/>
              <a:t>бір інформації від педагогів (бланки узагальненої інформації);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/>
              <a:t>анкетування  (вчителів, батьків).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sz="2000" dirty="0" smtClean="0"/>
          </a:p>
          <a:p>
            <a:pPr indent="457200" algn="just"/>
            <a:endParaRPr lang="ru-RU" sz="2000" b="1" dirty="0"/>
          </a:p>
          <a:p>
            <a:pPr indent="457200"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7086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14732" y="495376"/>
            <a:ext cx="682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Функції контролю заступника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113" y="1712688"/>
            <a:ext cx="704166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2000" dirty="0" smtClean="0"/>
          </a:p>
          <a:p>
            <a:pPr indent="457200" algn="just"/>
            <a:r>
              <a:rPr lang="ru-RU" sz="2400" b="1" dirty="0" err="1" smtClean="0"/>
              <a:t>Рекомендації</a:t>
            </a:r>
            <a:r>
              <a:rPr lang="ru-RU" sz="2400" b="1" dirty="0" smtClean="0"/>
              <a:t>:</a:t>
            </a:r>
          </a:p>
          <a:p>
            <a:pPr indent="457200" algn="just"/>
            <a:endParaRPr lang="ru-RU" sz="2400" b="1" dirty="0" smtClean="0"/>
          </a:p>
          <a:p>
            <a:pPr indent="457200" algn="just"/>
            <a:r>
              <a:rPr lang="uk-UA" sz="2400" dirty="0" smtClean="0"/>
              <a:t>На початку навчального року видати організаційний наказ щодо моніторингу забезпечення ефективного освітнього середовища в початковій школі.</a:t>
            </a:r>
            <a:endParaRPr lang="uk-UA" sz="2000" dirty="0" smtClean="0"/>
          </a:p>
          <a:p>
            <a:pPr indent="457200" algn="just"/>
            <a:endParaRPr lang="ru-RU" sz="2000" b="1" dirty="0"/>
          </a:p>
          <a:p>
            <a:pPr indent="457200"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51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171449" y="161925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5246" y="2431072"/>
            <a:ext cx="44214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cap="none" spc="0" dirty="0" smtClean="0">
                <a:ln w="10160">
                  <a:solidFill>
                    <a:srgbClr val="003300"/>
                  </a:solidFill>
                  <a:prstDash val="solid"/>
                </a:ln>
                <a:solidFill>
                  <a:srgbClr val="0033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Дякую за увагу!</a:t>
            </a:r>
            <a:endParaRPr lang="ru-RU" sz="4800" b="1" cap="none" spc="0" dirty="0">
              <a:ln w="10160">
                <a:solidFill>
                  <a:srgbClr val="003300"/>
                </a:solidFill>
                <a:prstDash val="solid"/>
              </a:ln>
              <a:solidFill>
                <a:srgbClr val="0033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886" y="3489385"/>
            <a:ext cx="2713846" cy="271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2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160635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2308" y="1472663"/>
            <a:ext cx="80317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Наказ </a:t>
            </a:r>
            <a:r>
              <a:rPr lang="ru-RU" sz="2000" b="1" dirty="0" smtClean="0"/>
              <a:t>МОН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uk-UA" sz="2000" b="1" dirty="0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/>
              <a:t>02.09.2020 № 1096 </a:t>
            </a:r>
            <a:r>
              <a:rPr lang="ru-RU" sz="2000" dirty="0"/>
              <a:t>«Про </a:t>
            </a:r>
            <a:r>
              <a:rPr lang="ru-RU" sz="2000" dirty="0" err="1"/>
              <a:t>внесення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 </a:t>
            </a:r>
            <a:r>
              <a:rPr lang="ru-RU" sz="2000" dirty="0" smtClean="0"/>
              <a:t>до </a:t>
            </a:r>
            <a:r>
              <a:rPr lang="ru-RU" sz="2000" dirty="0" err="1" smtClean="0"/>
              <a:t>методичних</a:t>
            </a:r>
            <a:r>
              <a:rPr lang="ru-RU" sz="2000" dirty="0"/>
              <a:t> </a:t>
            </a:r>
            <a:r>
              <a:rPr lang="ru-RU" sz="2000" dirty="0" err="1" smtClean="0"/>
              <a:t>рекомендацій</a:t>
            </a:r>
            <a:r>
              <a:rPr lang="ru-RU" sz="2000" dirty="0" smtClean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заповнення</a:t>
            </a:r>
            <a:r>
              <a:rPr lang="ru-RU" sz="2000" dirty="0"/>
              <a:t> </a:t>
            </a:r>
            <a:r>
              <a:rPr lang="ru-RU" sz="2000" dirty="0" err="1"/>
              <a:t>Класного</a:t>
            </a:r>
            <a:r>
              <a:rPr lang="ru-RU" sz="2000" dirty="0"/>
              <a:t> </a:t>
            </a:r>
            <a:r>
              <a:rPr lang="ru-RU" sz="2000" dirty="0" smtClean="0"/>
              <a:t>журналу </a:t>
            </a:r>
            <a:r>
              <a:rPr lang="ru-RU" sz="2000" dirty="0" err="1" smtClean="0"/>
              <a:t>учнів</a:t>
            </a:r>
            <a:r>
              <a:rPr lang="ru-RU" sz="2000" dirty="0" smtClean="0"/>
              <a:t> </a:t>
            </a:r>
            <a:r>
              <a:rPr lang="ru-RU" sz="2000" dirty="0" err="1"/>
              <a:t>початкових</a:t>
            </a:r>
            <a:r>
              <a:rPr lang="ru-RU" sz="2000" dirty="0"/>
              <a:t>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Нової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школи</a:t>
            </a:r>
            <a:r>
              <a:rPr lang="ru-RU" sz="2000" dirty="0" smtClean="0"/>
              <a:t>»</a:t>
            </a:r>
          </a:p>
          <a:p>
            <a:endParaRPr lang="uk-UA" sz="2000" dirty="0"/>
          </a:p>
          <a:p>
            <a:r>
              <a:rPr lang="ru-RU" sz="2000" b="1" dirty="0"/>
              <a:t>Наказ МОН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/>
              <a:t>16.09.2020 №1146 </a:t>
            </a:r>
            <a:r>
              <a:rPr lang="ru-RU" sz="2000" dirty="0"/>
              <a:t>«Про </a:t>
            </a:r>
            <a:r>
              <a:rPr lang="ru-RU" sz="2000" dirty="0" err="1" smtClean="0"/>
              <a:t>затвердження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методичних</a:t>
            </a:r>
            <a:r>
              <a:rPr lang="ru-RU" sz="2000" dirty="0" smtClean="0"/>
              <a:t> </a:t>
            </a:r>
            <a:r>
              <a:rPr lang="ru-RU" sz="2000" dirty="0" err="1"/>
              <a:t>рекомендацій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 </a:t>
            </a:r>
            <a:r>
              <a:rPr lang="ru-RU" sz="2000" dirty="0" err="1"/>
              <a:t>учнів</a:t>
            </a:r>
            <a:r>
              <a:rPr lang="ru-RU" sz="2000" dirty="0"/>
              <a:t> </a:t>
            </a:r>
            <a:r>
              <a:rPr lang="ru-RU" sz="2000" dirty="0" err="1"/>
              <a:t>третіх</a:t>
            </a:r>
            <a:r>
              <a:rPr lang="ru-RU" sz="2000" dirty="0"/>
              <a:t> і </a:t>
            </a:r>
            <a:r>
              <a:rPr lang="ru-RU" sz="2000" dirty="0" err="1"/>
              <a:t>четвертих</a:t>
            </a:r>
            <a:r>
              <a:rPr lang="ru-RU" sz="2000" dirty="0"/>
              <a:t>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Нової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школи</a:t>
            </a:r>
            <a:r>
              <a:rPr lang="ru-RU" sz="2000" dirty="0" smtClean="0"/>
              <a:t>»</a:t>
            </a:r>
          </a:p>
          <a:p>
            <a:endParaRPr lang="ru-RU" sz="2000" dirty="0" smtClean="0"/>
          </a:p>
          <a:p>
            <a:r>
              <a:rPr lang="uk-UA" sz="2000" b="1" dirty="0"/>
              <a:t>Наказ </a:t>
            </a:r>
            <a:r>
              <a:rPr lang="uk-UA" sz="2000" b="1" dirty="0" smtClean="0"/>
              <a:t>МОН України </a:t>
            </a:r>
            <a:r>
              <a:rPr lang="uk-UA" sz="2000" b="1" dirty="0"/>
              <a:t>від 16.09.2020 № 1146</a:t>
            </a:r>
            <a:r>
              <a:rPr lang="uk-UA" sz="2000" dirty="0"/>
              <a:t> Методичні рекомендації щодо оцінювання результатів навчання учнів третіх і четвертих класів Нової української школи</a:t>
            </a:r>
          </a:p>
          <a:p>
            <a:endParaRPr lang="uk-UA" sz="2000" dirty="0"/>
          </a:p>
          <a:p>
            <a:r>
              <a:rPr lang="uk-UA" sz="2000" b="1" dirty="0" smtClean="0"/>
              <a:t>Додаток до листа МОН України від 11.08.2020 № 1</a:t>
            </a:r>
            <a:r>
              <a:rPr lang="en-US" sz="2000" b="1" dirty="0" smtClean="0"/>
              <a:t>/</a:t>
            </a:r>
            <a:r>
              <a:rPr lang="uk-UA" sz="2000" b="1" dirty="0" smtClean="0"/>
              <a:t>9-430</a:t>
            </a:r>
            <a:r>
              <a:rPr lang="uk-UA" sz="2000" dirty="0" smtClean="0"/>
              <a:t> Інструктивно-методичні рекомендації щодо викладання навчальних предметів у закладах загальної середньої освіти у 2020-2021 навчальному році.</a:t>
            </a:r>
          </a:p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02775" y="378220"/>
            <a:ext cx="5926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Нормативні документи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2589" t="28752"/>
          <a:stretch/>
        </p:blipFill>
        <p:spPr bwMode="auto">
          <a:xfrm>
            <a:off x="1" y="48507"/>
            <a:ext cx="9144000" cy="6742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229646" y="157603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6037016"/>
              </p:ext>
            </p:extLst>
          </p:nvPr>
        </p:nvGraphicFramePr>
        <p:xfrm>
          <a:off x="715664" y="1703726"/>
          <a:ext cx="801071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7426" y="422543"/>
            <a:ext cx="5969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1-й </a:t>
            </a:r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</a:rPr>
              <a:t>клас</a:t>
            </a:r>
            <a:endParaRPr lang="ru-RU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7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2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160635" y="166685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2308" y="2188494"/>
            <a:ext cx="80317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sz="2800" dirty="0" err="1" smtClean="0"/>
              <a:t>Обов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язкових</a:t>
            </a:r>
            <a:r>
              <a:rPr lang="uk-UA" sz="2800" dirty="0" smtClean="0"/>
              <a:t> діагностичних робіт у перших класах</a:t>
            </a:r>
            <a:r>
              <a:rPr lang="uk-UA" sz="2800" b="1" dirty="0" smtClean="0"/>
              <a:t> немає. </a:t>
            </a:r>
          </a:p>
          <a:p>
            <a:endParaRPr lang="uk-UA" sz="2800" dirty="0" smtClean="0"/>
          </a:p>
          <a:p>
            <a:pPr indent="457200"/>
            <a:r>
              <a:rPr lang="uk-UA" sz="2800" i="1" dirty="0" smtClean="0"/>
              <a:t>Можна проводити пробні діагностичні роботи у ІІ семестрі 1-го класу, за зразком діагностичних робіт для другого класу (добираючи відповідні завдання), з метою моніторингу, ніде їх не фіксуючи.</a:t>
            </a:r>
            <a:endParaRPr lang="uk-UA" sz="2800" i="1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96218" y="533495"/>
            <a:ext cx="532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Діагностичні роботи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2589" t="28752"/>
          <a:stretch/>
        </p:blipFill>
        <p:spPr bwMode="auto">
          <a:xfrm>
            <a:off x="1" y="48507"/>
            <a:ext cx="9144000" cy="6742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229646" y="157603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727439208"/>
              </p:ext>
            </p:extLst>
          </p:nvPr>
        </p:nvGraphicFramePr>
        <p:xfrm>
          <a:off x="715664" y="1703726"/>
          <a:ext cx="801071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36166" y="29837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7426" y="422543"/>
            <a:ext cx="5969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2-й </a:t>
            </a:r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</a:rPr>
              <a:t>клас</a:t>
            </a:r>
            <a:endParaRPr lang="ru-RU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-3379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27204" y="-8627"/>
            <a:ext cx="6116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Підсумкове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тематичне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та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завершальне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оцінювання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641" y="1927290"/>
            <a:ext cx="70881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err="1" smtClean="0"/>
              <a:t>Здійснюється</a:t>
            </a:r>
            <a:r>
              <a:rPr lang="ru-RU" sz="2000" dirty="0" smtClean="0"/>
              <a:t> в </a:t>
            </a:r>
            <a:r>
              <a:rPr lang="ru-RU" sz="2000" dirty="0" err="1"/>
              <a:t>кінці</a:t>
            </a:r>
            <a:r>
              <a:rPr lang="ru-RU" sz="2000" dirty="0"/>
              <a:t> </a:t>
            </a:r>
            <a:r>
              <a:rPr lang="ru-RU" sz="2000" dirty="0" err="1"/>
              <a:t>навчального</a:t>
            </a:r>
            <a:r>
              <a:rPr lang="ru-RU" sz="2000" dirty="0"/>
              <a:t> року і проводиться </a:t>
            </a:r>
            <a:r>
              <a:rPr lang="ru-RU" sz="2000" dirty="0" smtClean="0"/>
              <a:t>з метою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освітніх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 для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індивідуального</a:t>
            </a:r>
            <a:r>
              <a:rPr lang="ru-RU" sz="2000" dirty="0"/>
              <a:t> </a:t>
            </a:r>
            <a:r>
              <a:rPr lang="ru-RU" sz="2000" dirty="0" err="1" smtClean="0"/>
              <a:t>підходу</a:t>
            </a:r>
            <a:r>
              <a:rPr lang="ru-RU" sz="2000" dirty="0" smtClean="0"/>
              <a:t> до </a:t>
            </a:r>
            <a:r>
              <a:rPr lang="ru-RU" sz="2000" dirty="0" err="1"/>
              <a:t>дитини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подальшого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.</a:t>
            </a:r>
            <a:r>
              <a:rPr lang="ru-RU" sz="2000" b="1" i="1" dirty="0"/>
              <a:t> </a:t>
            </a:r>
            <a:endParaRPr lang="ru-RU" sz="2000" b="1" i="1" dirty="0" smtClean="0"/>
          </a:p>
          <a:p>
            <a:pPr algn="just"/>
            <a:endParaRPr lang="ru-RU" sz="2000" b="1" i="1" dirty="0" smtClean="0"/>
          </a:p>
          <a:p>
            <a:pPr indent="457200" algn="just"/>
            <a:r>
              <a:rPr lang="ru-RU" sz="2000" dirty="0" err="1"/>
              <a:t>Форми</a:t>
            </a:r>
            <a:r>
              <a:rPr lang="ru-RU" sz="2000" dirty="0"/>
              <a:t> і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перевірок</a:t>
            </a:r>
            <a:r>
              <a:rPr lang="ru-RU" sz="2000" dirty="0"/>
              <a:t> для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завершального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b="1" dirty="0"/>
              <a:t>учитель </a:t>
            </a:r>
            <a:r>
              <a:rPr lang="ru-RU" sz="2000" b="1" dirty="0" err="1"/>
              <a:t>обирає</a:t>
            </a:r>
            <a:r>
              <a:rPr lang="ru-RU" sz="2000" b="1" dirty="0"/>
              <a:t> </a:t>
            </a:r>
            <a:r>
              <a:rPr lang="ru-RU" sz="2000" b="1" dirty="0" err="1"/>
              <a:t>самостійно</a:t>
            </a:r>
            <a:r>
              <a:rPr lang="ru-RU" sz="2000" b="1" dirty="0"/>
              <a:t> з </a:t>
            </a:r>
            <a:r>
              <a:rPr lang="ru-RU" sz="2000" b="1" dirty="0" err="1"/>
              <a:t>урахуванням</a:t>
            </a:r>
            <a:r>
              <a:rPr lang="ru-RU" sz="2000" b="1" dirty="0"/>
              <a:t> </a:t>
            </a:r>
            <a:r>
              <a:rPr lang="ru-RU" sz="2000" b="1" dirty="0" err="1"/>
              <a:t>особливостей</a:t>
            </a:r>
            <a:r>
              <a:rPr lang="ru-RU" sz="2000" b="1" dirty="0"/>
              <a:t> </a:t>
            </a:r>
            <a:r>
              <a:rPr lang="ru-RU" sz="2000" b="1" dirty="0" err="1"/>
              <a:t>учнів</a:t>
            </a:r>
            <a:r>
              <a:rPr lang="ru-RU" sz="2000" b="1" dirty="0"/>
              <a:t> </a:t>
            </a:r>
            <a:r>
              <a:rPr lang="ru-RU" sz="2000" b="1" dirty="0" err="1"/>
              <a:t>класу</a:t>
            </a:r>
            <a:r>
              <a:rPr lang="ru-RU" sz="2000" b="1" dirty="0"/>
              <a:t>.</a:t>
            </a:r>
          </a:p>
          <a:p>
            <a:pPr algn="just"/>
            <a:endParaRPr lang="uk-UA" sz="2000" b="1" i="1" dirty="0" smtClean="0"/>
          </a:p>
          <a:p>
            <a:pPr indent="457200" algn="just"/>
            <a:r>
              <a:rPr lang="uk-UA" sz="2000" dirty="0" smtClean="0"/>
              <a:t>Є розроблені  </a:t>
            </a:r>
            <a:r>
              <a:rPr lang="uk-UA" sz="2000" b="1" dirty="0" smtClean="0"/>
              <a:t>9 робіт </a:t>
            </a:r>
            <a:r>
              <a:rPr lang="uk-UA" sz="2000" dirty="0" smtClean="0"/>
              <a:t>з курсу «ЯДС», які містять завдання з математичної галузі та </a:t>
            </a:r>
            <a:r>
              <a:rPr lang="uk-UA" sz="2000" b="1" dirty="0" smtClean="0"/>
              <a:t>4 роботи </a:t>
            </a:r>
            <a:r>
              <a:rPr lang="uk-UA" sz="2000" dirty="0" smtClean="0"/>
              <a:t>з мовно-літературної галузі.</a:t>
            </a:r>
          </a:p>
          <a:p>
            <a:pPr indent="457200" algn="just"/>
            <a:endParaRPr lang="uk-UA" sz="2000" dirty="0" smtClean="0"/>
          </a:p>
          <a:p>
            <a:pPr algn="just"/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491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2589" t="28752"/>
          <a:stretch/>
        </p:blipFill>
        <p:spPr bwMode="auto">
          <a:xfrm>
            <a:off x="1" y="48507"/>
            <a:ext cx="9144000" cy="6742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229646" y="157603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004217961"/>
              </p:ext>
            </p:extLst>
          </p:nvPr>
        </p:nvGraphicFramePr>
        <p:xfrm>
          <a:off x="715664" y="1703726"/>
          <a:ext cx="801071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36166" y="29837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7426" y="422543"/>
            <a:ext cx="5969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3-4-й </a:t>
            </a:r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</a:rPr>
              <a:t>класи</a:t>
            </a:r>
            <a:endParaRPr lang="ru-RU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3540" y="495376"/>
            <a:ext cx="532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3-4-й класи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113" y="2031865"/>
            <a:ext cx="70416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У </a:t>
            </a:r>
            <a:r>
              <a:rPr lang="ru-RU" sz="2000" dirty="0" err="1"/>
              <a:t>третьому</a:t>
            </a:r>
            <a:r>
              <a:rPr lang="ru-RU" sz="2000" dirty="0"/>
              <a:t> та четвертому </a:t>
            </a:r>
            <a:r>
              <a:rPr lang="ru-RU" sz="2000" dirty="0" err="1"/>
              <a:t>класах</a:t>
            </a:r>
            <a:r>
              <a:rPr lang="ru-RU" sz="2000" dirty="0"/>
              <a:t> </a:t>
            </a:r>
            <a:r>
              <a:rPr lang="ru-RU" sz="2000" dirty="0" err="1" smtClean="0"/>
              <a:t>варто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дотримуватись</a:t>
            </a:r>
            <a:r>
              <a:rPr lang="ru-RU" sz="2000" dirty="0" smtClean="0"/>
              <a:t> </a:t>
            </a:r>
            <a:r>
              <a:rPr lang="ru-RU" sz="2000" dirty="0"/>
              <a:t>алгоритму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вчителя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формувального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та </a:t>
            </a:r>
            <a:r>
              <a:rPr lang="ru-RU" sz="2000" b="1" i="1" dirty="0" err="1"/>
              <a:t>використовувати</a:t>
            </a:r>
            <a:r>
              <a:rPr lang="ru-RU" sz="2000" b="1" i="1" dirty="0"/>
              <a:t> </a:t>
            </a:r>
            <a:r>
              <a:rPr lang="ru-RU" sz="2000" b="1" i="1" dirty="0" err="1"/>
              <a:t>інструментарій</a:t>
            </a:r>
            <a:r>
              <a:rPr lang="ru-RU" sz="2000" b="1" i="1" dirty="0"/>
              <a:t> </a:t>
            </a:r>
            <a:r>
              <a:rPr lang="ru-RU" sz="2000" b="1" i="1" dirty="0" err="1"/>
              <a:t>формувального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оцінювання</a:t>
            </a:r>
            <a:r>
              <a:rPr lang="ru-RU" sz="2000" dirty="0"/>
              <a:t>, </a:t>
            </a:r>
            <a:r>
              <a:rPr lang="ru-RU" sz="2000" dirty="0" err="1"/>
              <a:t>запропонований</a:t>
            </a:r>
            <a:r>
              <a:rPr lang="ru-RU" sz="2000" dirty="0"/>
              <a:t> у </a:t>
            </a:r>
            <a:r>
              <a:rPr lang="ru-RU" sz="2000" dirty="0" err="1"/>
              <a:t>методичних</a:t>
            </a:r>
            <a:r>
              <a:rPr lang="ru-RU" sz="2000" dirty="0"/>
              <a:t> </a:t>
            </a:r>
            <a:r>
              <a:rPr lang="ru-RU" sz="2000" dirty="0" err="1"/>
              <a:t>рекомендаціях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орієнтовних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 до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навчальних</a:t>
            </a:r>
            <a:r>
              <a:rPr lang="ru-RU" sz="2000" dirty="0"/>
              <a:t> </a:t>
            </a:r>
            <a:r>
              <a:rPr lang="ru-RU" sz="2000" dirty="0" err="1"/>
              <a:t>досягнень</a:t>
            </a:r>
            <a:r>
              <a:rPr lang="ru-RU" sz="2000" dirty="0"/>
              <a:t> </a:t>
            </a:r>
            <a:r>
              <a:rPr lang="ru-RU" sz="2000" dirty="0" err="1"/>
              <a:t>учнів</a:t>
            </a:r>
            <a:r>
              <a:rPr lang="ru-RU" sz="2000" dirty="0"/>
              <a:t> (</a:t>
            </a:r>
            <a:r>
              <a:rPr lang="ru-RU" sz="2000" b="1" dirty="0"/>
              <a:t>наказ </a:t>
            </a:r>
            <a:r>
              <a:rPr lang="ru-RU" sz="2000" b="1" dirty="0" smtClean="0"/>
              <a:t>МОН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20.08.2018 № 924</a:t>
            </a:r>
            <a:r>
              <a:rPr lang="ru-RU" sz="2000" dirty="0" smtClean="0"/>
              <a:t>).</a:t>
            </a:r>
          </a:p>
          <a:p>
            <a:pPr indent="457200" algn="just"/>
            <a:endParaRPr lang="ru-RU" sz="2000" dirty="0" smtClean="0"/>
          </a:p>
          <a:p>
            <a:pPr indent="457200" algn="just"/>
            <a:r>
              <a:rPr lang="ru-RU" sz="2000" dirty="0" err="1"/>
              <a:t>Орієнтовні</a:t>
            </a:r>
            <a:r>
              <a:rPr lang="ru-RU" sz="2000" dirty="0"/>
              <a:t> </a:t>
            </a:r>
            <a:r>
              <a:rPr lang="ru-RU" sz="2000" dirty="0" err="1"/>
              <a:t>вимоги</a:t>
            </a:r>
            <a:r>
              <a:rPr lang="ru-RU" sz="2000" dirty="0"/>
              <a:t> до </a:t>
            </a:r>
            <a:r>
              <a:rPr lang="ru-RU" sz="2000" dirty="0" err="1"/>
              <a:t>педагогічного</a:t>
            </a:r>
            <a:r>
              <a:rPr lang="ru-RU" sz="2000" dirty="0"/>
              <a:t> </a:t>
            </a:r>
            <a:r>
              <a:rPr lang="ru-RU" sz="2000" dirty="0" err="1"/>
              <a:t>спостереження</a:t>
            </a:r>
            <a:r>
              <a:rPr lang="ru-RU" sz="2000" dirty="0"/>
              <a:t>, </a:t>
            </a:r>
            <a:r>
              <a:rPr lang="ru-RU" sz="2000" dirty="0" err="1"/>
              <a:t>учнівського</a:t>
            </a:r>
            <a:r>
              <a:rPr lang="ru-RU" sz="2000" dirty="0"/>
              <a:t> </a:t>
            </a:r>
            <a:r>
              <a:rPr lang="ru-RU" sz="2000" dirty="0" err="1"/>
              <a:t>портфоліо</a:t>
            </a:r>
            <a:r>
              <a:rPr lang="ru-RU" sz="2000" dirty="0"/>
              <a:t>, само- та </a:t>
            </a:r>
            <a:r>
              <a:rPr lang="ru-RU" sz="2000" dirty="0" err="1"/>
              <a:t>взаємооцінювання</a:t>
            </a:r>
            <a:r>
              <a:rPr lang="ru-RU" sz="2000" dirty="0"/>
              <a:t> </a:t>
            </a:r>
            <a:r>
              <a:rPr lang="ru-RU" sz="2000" dirty="0" err="1"/>
              <a:t>викладено</a:t>
            </a:r>
            <a:r>
              <a:rPr lang="ru-RU" sz="2000" dirty="0"/>
              <a:t> у </a:t>
            </a:r>
            <a:r>
              <a:rPr lang="ru-RU" sz="2000" b="1" dirty="0" err="1"/>
              <a:t>наказі</a:t>
            </a:r>
            <a:r>
              <a:rPr lang="ru-RU" sz="2000" b="1" dirty="0"/>
              <a:t> </a:t>
            </a:r>
            <a:r>
              <a:rPr lang="ru-RU" sz="2000" b="1" dirty="0" smtClean="0"/>
              <a:t>МОН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27.08.2019 № 1154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87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104" y="-1"/>
            <a:ext cx="9156104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" t="2361" r="1621" b="2500"/>
          <a:stretch/>
        </p:blipFill>
        <p:spPr>
          <a:xfrm>
            <a:off x="40257" y="0"/>
            <a:ext cx="8810625" cy="6524626"/>
          </a:xfrm>
          <a:prstGeom prst="rect">
            <a:avLst/>
          </a:prstGeom>
        </p:spPr>
      </p:pic>
      <p:sp>
        <p:nvSpPr>
          <p:cNvPr id="4" name="Прямоугольный треугольник 3"/>
          <p:cNvSpPr/>
          <p:nvPr/>
        </p:nvSpPr>
        <p:spPr>
          <a:xfrm flipH="1">
            <a:off x="352425" y="5238750"/>
            <a:ext cx="190500" cy="1247774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5608" y="612845"/>
            <a:ext cx="7108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704" y="1261647"/>
            <a:ext cx="8031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3540" y="495376"/>
            <a:ext cx="532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3-4-й класи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113" y="2031865"/>
            <a:ext cx="704166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2000" dirty="0" smtClean="0"/>
          </a:p>
          <a:p>
            <a:pPr indent="457200" algn="just"/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/>
              <a:t>і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, </a:t>
            </a:r>
            <a:r>
              <a:rPr lang="ru-RU" sz="2000" dirty="0" err="1"/>
              <a:t>зміст</a:t>
            </a:r>
            <a:r>
              <a:rPr lang="ru-RU" sz="2000" dirty="0"/>
              <a:t> </a:t>
            </a:r>
            <a:r>
              <a:rPr lang="ru-RU" sz="2000" dirty="0" err="1" smtClean="0"/>
              <a:t>діагностичних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 </a:t>
            </a:r>
            <a:r>
              <a:rPr lang="ru-RU" sz="2000" b="1" i="1" dirty="0"/>
              <a:t>учитель </a:t>
            </a:r>
            <a:r>
              <a:rPr lang="ru-RU" sz="2000" b="1" i="1" dirty="0" err="1"/>
              <a:t>обирає</a:t>
            </a:r>
            <a:r>
              <a:rPr lang="ru-RU" sz="2000" b="1" i="1" dirty="0"/>
              <a:t> </a:t>
            </a:r>
            <a:r>
              <a:rPr lang="ru-RU" sz="2000" b="1" i="1" dirty="0" err="1"/>
              <a:t>самостійно</a:t>
            </a:r>
            <a:r>
              <a:rPr lang="ru-RU" sz="2000" b="1" i="1" dirty="0"/>
              <a:t> з </a:t>
            </a:r>
            <a:r>
              <a:rPr lang="ru-RU" sz="2000" b="1" i="1" dirty="0" err="1"/>
              <a:t>урахуванням</a:t>
            </a:r>
            <a:r>
              <a:rPr lang="ru-RU" sz="2000" b="1" i="1" dirty="0"/>
              <a:t> </a:t>
            </a:r>
            <a:r>
              <a:rPr lang="ru-RU" sz="2000" b="1" i="1" dirty="0" err="1"/>
              <a:t>особливостей</a:t>
            </a:r>
            <a:r>
              <a:rPr lang="ru-RU" sz="2000" b="1" i="1" dirty="0"/>
              <a:t> </a:t>
            </a:r>
            <a:r>
              <a:rPr lang="ru-RU" sz="2000" b="1" i="1" dirty="0" err="1"/>
              <a:t>учнів</a:t>
            </a:r>
            <a:r>
              <a:rPr lang="ru-RU" sz="2000" b="1" i="1" dirty="0"/>
              <a:t> </a:t>
            </a:r>
            <a:r>
              <a:rPr lang="ru-RU" sz="2000" b="1" i="1" dirty="0" err="1"/>
              <a:t>класу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indent="457200" algn="just"/>
            <a:endParaRPr lang="ru-RU" sz="2000" b="1" dirty="0" smtClean="0"/>
          </a:p>
          <a:p>
            <a:pPr indent="457200" algn="just"/>
            <a:r>
              <a:rPr lang="ru-RU" sz="2000" dirty="0" err="1"/>
              <a:t>Періодичність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діагностичних</a:t>
            </a:r>
            <a:r>
              <a:rPr lang="ru-RU" sz="2000" dirty="0"/>
              <a:t> </a:t>
            </a:r>
            <a:r>
              <a:rPr lang="ru-RU" sz="2000" dirty="0" err="1"/>
              <a:t>робіт</a:t>
            </a:r>
            <a:r>
              <a:rPr lang="ru-RU" sz="2000" dirty="0"/>
              <a:t> </a:t>
            </a:r>
            <a:r>
              <a:rPr lang="ru-RU" sz="2000" dirty="0" err="1"/>
              <a:t>відображається</a:t>
            </a:r>
            <a:r>
              <a:rPr lang="ru-RU" sz="2000" dirty="0"/>
              <a:t> у календарно-</a:t>
            </a:r>
            <a:r>
              <a:rPr lang="ru-RU" sz="2000" dirty="0" err="1"/>
              <a:t>тематичному</a:t>
            </a:r>
            <a:r>
              <a:rPr lang="ru-RU" sz="2000" dirty="0"/>
              <a:t> </a:t>
            </a:r>
            <a:r>
              <a:rPr lang="ru-RU" sz="2000" dirty="0" err="1"/>
              <a:t>плані</a:t>
            </a:r>
            <a:r>
              <a:rPr lang="ru-RU" sz="2000" dirty="0"/>
              <a:t> 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тем у межах кожного предмета</a:t>
            </a:r>
            <a:r>
              <a:rPr lang="ru-RU" sz="2000" dirty="0" smtClean="0"/>
              <a:t>.</a:t>
            </a:r>
          </a:p>
          <a:p>
            <a:pPr indent="457200" algn="just"/>
            <a:endParaRPr lang="uk-UA" sz="2000" dirty="0"/>
          </a:p>
          <a:p>
            <a:pPr indent="457200" algn="just"/>
            <a:r>
              <a:rPr lang="ru-RU" sz="2000" dirty="0"/>
              <a:t>Є </a:t>
            </a:r>
            <a:r>
              <a:rPr lang="ru-RU" sz="2000" dirty="0" err="1"/>
              <a:t>розроблені</a:t>
            </a:r>
            <a:r>
              <a:rPr lang="ru-RU" sz="2000" dirty="0"/>
              <a:t>  </a:t>
            </a:r>
            <a:r>
              <a:rPr lang="ru-RU" sz="2000" b="1" dirty="0"/>
              <a:t>9 </a:t>
            </a:r>
            <a:r>
              <a:rPr lang="ru-RU" sz="2000" b="1" dirty="0" err="1"/>
              <a:t>робіт</a:t>
            </a:r>
            <a:r>
              <a:rPr lang="ru-RU" sz="2000" b="1" dirty="0"/>
              <a:t> </a:t>
            </a:r>
            <a:r>
              <a:rPr lang="ru-RU" sz="2000" dirty="0"/>
              <a:t>з курсу «ЯДС», </a:t>
            </a:r>
            <a:r>
              <a:rPr lang="ru-RU" sz="2000" b="1" dirty="0" smtClean="0"/>
              <a:t>4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dirty="0"/>
              <a:t>з </a:t>
            </a:r>
            <a:r>
              <a:rPr lang="ru-RU" sz="2000" dirty="0" err="1"/>
              <a:t>мовно-літературної</a:t>
            </a:r>
            <a:r>
              <a:rPr lang="ru-RU" sz="2000" dirty="0"/>
              <a:t> </a:t>
            </a:r>
            <a:r>
              <a:rPr lang="ru-RU" sz="2000" dirty="0" err="1" smtClean="0"/>
              <a:t>галузі</a:t>
            </a:r>
            <a:r>
              <a:rPr lang="ru-RU" sz="2000" b="1" dirty="0" smtClean="0"/>
              <a:t> </a:t>
            </a:r>
            <a:r>
              <a:rPr lang="ru-RU" sz="2000" dirty="0" smtClean="0"/>
              <a:t>та</a:t>
            </a:r>
            <a:r>
              <a:rPr lang="ru-RU" sz="2000" b="1" dirty="0" smtClean="0"/>
              <a:t> 6 </a:t>
            </a:r>
            <a:r>
              <a:rPr lang="ru-RU" sz="2000" b="1" dirty="0" err="1" smtClean="0"/>
              <a:t>робіт</a:t>
            </a:r>
            <a:r>
              <a:rPr lang="ru-RU" sz="2000" b="1" dirty="0" smtClean="0"/>
              <a:t> </a:t>
            </a:r>
            <a:r>
              <a:rPr lang="ru-RU" sz="2000" dirty="0" smtClean="0"/>
              <a:t>з </a:t>
            </a:r>
            <a:r>
              <a:rPr lang="ru-RU" sz="2000" dirty="0" err="1" smtClean="0"/>
              <a:t>математичної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.</a:t>
            </a:r>
          </a:p>
          <a:p>
            <a:pPr indent="457200" algn="just"/>
            <a:endParaRPr lang="ru-RU" sz="2000" b="1" dirty="0"/>
          </a:p>
          <a:p>
            <a:pPr indent="457200"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3427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1937</TotalTime>
  <Words>759</Words>
  <Application>Microsoft Office PowerPoint</Application>
  <PresentationFormat>Экран (4:3)</PresentationFormat>
  <Paragraphs>116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129</cp:revision>
  <dcterms:created xsi:type="dcterms:W3CDTF">2020-08-26T19:43:09Z</dcterms:created>
  <dcterms:modified xsi:type="dcterms:W3CDTF">2020-12-16T15:11:48Z</dcterms:modified>
</cp:coreProperties>
</file>